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6" r:id="rId3"/>
    <p:sldId id="281" r:id="rId4"/>
    <p:sldId id="280" r:id="rId5"/>
    <p:sldId id="269" r:id="rId6"/>
    <p:sldId id="270" r:id="rId7"/>
    <p:sldId id="258" r:id="rId8"/>
    <p:sldId id="284" r:id="rId9"/>
    <p:sldId id="259" r:id="rId10"/>
    <p:sldId id="273" r:id="rId11"/>
    <p:sldId id="271" r:id="rId12"/>
    <p:sldId id="295" r:id="rId13"/>
    <p:sldId id="272" r:id="rId14"/>
    <p:sldId id="274" r:id="rId15"/>
    <p:sldId id="275" r:id="rId16"/>
    <p:sldId id="294" r:id="rId17"/>
    <p:sldId id="285" r:id="rId18"/>
    <p:sldId id="262" r:id="rId19"/>
    <p:sldId id="297" r:id="rId20"/>
    <p:sldId id="264" r:id="rId21"/>
    <p:sldId id="266" r:id="rId22"/>
    <p:sldId id="286" r:id="rId23"/>
    <p:sldId id="276" r:id="rId24"/>
    <p:sldId id="300" r:id="rId25"/>
    <p:sldId id="279" r:id="rId26"/>
    <p:sldId id="287" r:id="rId27"/>
    <p:sldId id="278" r:id="rId28"/>
    <p:sldId id="301" r:id="rId29"/>
    <p:sldId id="277" r:id="rId30"/>
    <p:sldId id="289" r:id="rId31"/>
    <p:sldId id="288" r:id="rId32"/>
    <p:sldId id="293" r:id="rId33"/>
    <p:sldId id="291" r:id="rId34"/>
    <p:sldId id="292" r:id="rId35"/>
    <p:sldId id="299" r:id="rId36"/>
  </p:sldIdLst>
  <p:sldSz cx="9144000" cy="6858000" type="screen4x3"/>
  <p:notesSz cx="6797675" cy="9928225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Documents\IEEPP\International%20Budget%20Partnership%20-%20IBP\OBS%202015\Diseminacion%20OBS%202015\20150904_OBS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Documents\IEEPP\International%20Budget%20Partnership%20-%20IBP\OBS%202015\Diseminacion%20OBS%202015\20150904_OBS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Documents\IEEPP\International%20Budget%20Partnership%20-%20IBP\OBS%202015\Diseminacion%20OBS%202015\20150904_OBS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Documents\IEEPP\International%20Budget%20Partnership%20-%20IBP\OBS%202015\Diseminacion%20OBS%202015\20150904_OBS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Documents\IEEPP\International%20Budget%20Partnership%20-%20IBP\OBS%202015\Diseminacion%20OBS%202015\20150904_OBS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Documents\IEEPP\International%20Budget%20Partnership%20-%20IBP\OBS%202015\Diseminacion%20OBS%202015\20150904_OBS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Documents\IEEPP\International%20Budget%20Partnership%20-%20IBP\OBS%202015\Diseminacion%20OBS%202015\20150904_OBS20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os\Documents\IEEPP\International%20Budget%20Partnership%20-%20IBP\OBS%202015\Diseminacion%20OBS%202015\20150904_OBS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NI" dirty="0" smtClean="0"/>
              <a:t>Evolución del OBI Nicaragua</a:t>
            </a:r>
            <a:r>
              <a:rPr lang="es-NI" baseline="0" dirty="0" smtClean="0"/>
              <a:t> 2006-2015</a:t>
            </a:r>
            <a:endParaRPr lang="es-NI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Hoja6!$QD$1</c:f>
              <c:strCache>
                <c:ptCount val="1"/>
                <c:pt idx="0">
                  <c:v>Open Budget Index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Hoja6!$D$2:$D$6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Hoja6!$QD$2:$QD$6</c:f>
              <c:numCache>
                <c:formatCode>0</c:formatCode>
                <c:ptCount val="5"/>
                <c:pt idx="0">
                  <c:v>20.641300000000001</c:v>
                </c:pt>
                <c:pt idx="1">
                  <c:v>18.782599999999999</c:v>
                </c:pt>
                <c:pt idx="2">
                  <c:v>36.554299999999998</c:v>
                </c:pt>
                <c:pt idx="3">
                  <c:v>41.747399999999999</c:v>
                </c:pt>
                <c:pt idx="4">
                  <c:v>46.4495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0524960"/>
        <c:axId val="340522720"/>
      </c:barChart>
      <c:catAx>
        <c:axId val="34052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0522720"/>
        <c:crosses val="autoZero"/>
        <c:auto val="1"/>
        <c:lblAlgn val="ctr"/>
        <c:lblOffset val="100"/>
        <c:noMultiLvlLbl val="0"/>
      </c:catAx>
      <c:valAx>
        <c:axId val="3405227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405249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Myriad Pro" pitchFamily="34" charset="0"/>
        </a:defRPr>
      </a:pPr>
      <a:endParaRPr lang="es-N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s-NI" sz="2400" b="1" i="0" baseline="0" dirty="0" smtClean="0">
                <a:effectLst/>
              </a:rPr>
              <a:t>OBI para cada documento presupuestario</a:t>
            </a:r>
            <a:endParaRPr lang="es-NI" sz="2800" dirty="0" smtClean="0">
              <a:effectLst/>
            </a:endParaRPr>
          </a:p>
        </c:rich>
      </c:tx>
      <c:layout>
        <c:manualLayout>
          <c:xMode val="edge"/>
          <c:yMode val="edge"/>
          <c:x val="0.2551162818456351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Hoja3!$A$2:$A$9</c:f>
              <c:strCache>
                <c:ptCount val="8"/>
                <c:pt idx="0">
                  <c:v>Propuesta de Presupuesto</c:v>
                </c:pt>
                <c:pt idx="1">
                  <c:v>Presupuesto Aprobado</c:v>
                </c:pt>
                <c:pt idx="2">
                  <c:v>Presupuesto Ciudadano</c:v>
                </c:pt>
                <c:pt idx="3">
                  <c:v>Documento Preliminar</c:v>
                </c:pt>
                <c:pt idx="4">
                  <c:v>Informes entregados durante el año</c:v>
                </c:pt>
                <c:pt idx="5">
                  <c:v>Revisión mitad de año</c:v>
                </c:pt>
                <c:pt idx="6">
                  <c:v>Informe de fin de año</c:v>
                </c:pt>
                <c:pt idx="7">
                  <c:v>Informe de auditoría</c:v>
                </c:pt>
              </c:strCache>
            </c:strRef>
          </c:cat>
          <c:val>
            <c:numRef>
              <c:f>Hoja3!$D$2:$D$9</c:f>
              <c:numCache>
                <c:formatCode>0</c:formatCode>
                <c:ptCount val="8"/>
                <c:pt idx="0">
                  <c:v>41.763599999999997</c:v>
                </c:pt>
                <c:pt idx="1">
                  <c:v>33</c:v>
                </c:pt>
                <c:pt idx="2">
                  <c:v>0</c:v>
                </c:pt>
                <c:pt idx="3">
                  <c:v>0</c:v>
                </c:pt>
                <c:pt idx="4">
                  <c:v>66.875</c:v>
                </c:pt>
                <c:pt idx="5">
                  <c:v>0</c:v>
                </c:pt>
                <c:pt idx="6">
                  <c:v>23.2</c:v>
                </c:pt>
                <c:pt idx="7">
                  <c:v>23.714300000000001</c:v>
                </c:pt>
              </c:numCache>
            </c:numRef>
          </c:val>
        </c:ser>
        <c:ser>
          <c:idx val="1"/>
          <c:order val="1"/>
          <c:tx>
            <c:strRef>
              <c:f>Hoja3!$E$1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Hoja3!$A$2:$A$9</c:f>
              <c:strCache>
                <c:ptCount val="8"/>
                <c:pt idx="0">
                  <c:v>Propuesta de Presupuesto</c:v>
                </c:pt>
                <c:pt idx="1">
                  <c:v>Presupuesto Aprobado</c:v>
                </c:pt>
                <c:pt idx="2">
                  <c:v>Presupuesto Ciudadano</c:v>
                </c:pt>
                <c:pt idx="3">
                  <c:v>Documento Preliminar</c:v>
                </c:pt>
                <c:pt idx="4">
                  <c:v>Informes entregados durante el año</c:v>
                </c:pt>
                <c:pt idx="5">
                  <c:v>Revisión mitad de año</c:v>
                </c:pt>
                <c:pt idx="6">
                  <c:v>Informe de fin de año</c:v>
                </c:pt>
                <c:pt idx="7">
                  <c:v>Informe de auditoría</c:v>
                </c:pt>
              </c:strCache>
            </c:strRef>
          </c:cat>
          <c:val>
            <c:numRef>
              <c:f>Hoja3!$E$2:$E$9</c:f>
              <c:numCache>
                <c:formatCode>0</c:formatCode>
                <c:ptCount val="8"/>
                <c:pt idx="0">
                  <c:v>52.293100000000003</c:v>
                </c:pt>
                <c:pt idx="1">
                  <c:v>67</c:v>
                </c:pt>
                <c:pt idx="2">
                  <c:v>0</c:v>
                </c:pt>
                <c:pt idx="3">
                  <c:v>0</c:v>
                </c:pt>
                <c:pt idx="4">
                  <c:v>62.625</c:v>
                </c:pt>
                <c:pt idx="5">
                  <c:v>0</c:v>
                </c:pt>
                <c:pt idx="6">
                  <c:v>26.6</c:v>
                </c:pt>
                <c:pt idx="7">
                  <c:v>14.142899999999999</c:v>
                </c:pt>
              </c:numCache>
            </c:numRef>
          </c:val>
        </c:ser>
        <c:ser>
          <c:idx val="2"/>
          <c:order val="2"/>
          <c:tx>
            <c:strRef>
              <c:f>Hoja3!$F$1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Hoja3!$A$2:$A$9</c:f>
              <c:strCache>
                <c:ptCount val="8"/>
                <c:pt idx="0">
                  <c:v>Propuesta de Presupuesto</c:v>
                </c:pt>
                <c:pt idx="1">
                  <c:v>Presupuesto Aprobado</c:v>
                </c:pt>
                <c:pt idx="2">
                  <c:v>Presupuesto Ciudadano</c:v>
                </c:pt>
                <c:pt idx="3">
                  <c:v>Documento Preliminar</c:v>
                </c:pt>
                <c:pt idx="4">
                  <c:v>Informes entregados durante el año</c:v>
                </c:pt>
                <c:pt idx="5">
                  <c:v>Revisión mitad de año</c:v>
                </c:pt>
                <c:pt idx="6">
                  <c:v>Informe de fin de año</c:v>
                </c:pt>
                <c:pt idx="7">
                  <c:v>Informe de auditoría</c:v>
                </c:pt>
              </c:strCache>
            </c:strRef>
          </c:cat>
          <c:val>
            <c:numRef>
              <c:f>Hoja3!$F$2:$F$9</c:f>
              <c:numCache>
                <c:formatCode>0</c:formatCode>
                <c:ptCount val="8"/>
                <c:pt idx="0">
                  <c:v>55.518500000000003</c:v>
                </c:pt>
                <c:pt idx="1">
                  <c:v>77.833299999999994</c:v>
                </c:pt>
                <c:pt idx="2">
                  <c:v>0</c:v>
                </c:pt>
                <c:pt idx="3">
                  <c:v>0</c:v>
                </c:pt>
                <c:pt idx="4">
                  <c:v>77.777799999999999</c:v>
                </c:pt>
                <c:pt idx="5">
                  <c:v>0</c:v>
                </c:pt>
                <c:pt idx="6">
                  <c:v>52.285699999999999</c:v>
                </c:pt>
                <c:pt idx="7">
                  <c:v>23.714300000000001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6684544"/>
        <c:axId val="286686784"/>
      </c:barChart>
      <c:catAx>
        <c:axId val="28668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NI"/>
          </a:p>
        </c:txPr>
        <c:crossAx val="286686784"/>
        <c:crosses val="autoZero"/>
        <c:auto val="1"/>
        <c:lblAlgn val="ctr"/>
        <c:lblOffset val="100"/>
        <c:noMultiLvlLbl val="0"/>
      </c:catAx>
      <c:valAx>
        <c:axId val="28668678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866845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Myriad Pro" pitchFamily="34" charset="0"/>
        </a:defRPr>
      </a:pPr>
      <a:endParaRPr lang="es-N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NI"/>
              <a:t>OBI 2015 Latinoamerica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Hoja1!$QD$1</c:f>
              <c:strCache>
                <c:ptCount val="1"/>
                <c:pt idx="0">
                  <c:v>obi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(Hoja1!$A$6:$A$77,Hoja1!$A$79)</c:f>
              <c:strCache>
                <c:ptCount val="17"/>
                <c:pt idx="0">
                  <c:v>Brazil</c:v>
                </c:pt>
                <c:pt idx="1">
                  <c:v>Peru</c:v>
                </c:pt>
                <c:pt idx="2">
                  <c:v>Mexico</c:v>
                </c:pt>
                <c:pt idx="3">
                  <c:v>Argentina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El Salvador</c:v>
                </c:pt>
                <c:pt idx="8">
                  <c:v>Dominican Republic</c:v>
                </c:pt>
                <c:pt idx="9">
                  <c:v>Ecuador</c:v>
                </c:pt>
                <c:pt idx="10">
                  <c:v>Nicaragua</c:v>
                </c:pt>
                <c:pt idx="11">
                  <c:v>Guatemala</c:v>
                </c:pt>
                <c:pt idx="12">
                  <c:v>Honduras</c:v>
                </c:pt>
                <c:pt idx="13">
                  <c:v>Trinidad and Tobago</c:v>
                </c:pt>
                <c:pt idx="14">
                  <c:v>Bolivia</c:v>
                </c:pt>
                <c:pt idx="15">
                  <c:v>Venezuela</c:v>
                </c:pt>
                <c:pt idx="16">
                  <c:v>Promedio</c:v>
                </c:pt>
              </c:strCache>
            </c:strRef>
          </c:cat>
          <c:val>
            <c:numRef>
              <c:f>(Hoja1!$QD$6:$QD$77,Hoja1!$QD$79)</c:f>
              <c:numCache>
                <c:formatCode>0</c:formatCode>
                <c:ptCount val="17"/>
                <c:pt idx="0">
                  <c:v>77.073400000000007</c:v>
                </c:pt>
                <c:pt idx="1">
                  <c:v>75.087400000000002</c:v>
                </c:pt>
                <c:pt idx="2">
                  <c:v>65.761499999999998</c:v>
                </c:pt>
                <c:pt idx="3">
                  <c:v>59.240699999999997</c:v>
                </c:pt>
                <c:pt idx="4">
                  <c:v>58.018500000000003</c:v>
                </c:pt>
                <c:pt idx="5">
                  <c:v>56.862400000000001</c:v>
                </c:pt>
                <c:pt idx="6">
                  <c:v>53.942900000000002</c:v>
                </c:pt>
                <c:pt idx="7">
                  <c:v>52.871600000000001</c:v>
                </c:pt>
                <c:pt idx="8">
                  <c:v>50.761499999999998</c:v>
                </c:pt>
                <c:pt idx="9">
                  <c:v>50.301900000000003</c:v>
                </c:pt>
                <c:pt idx="10">
                  <c:v>46.4495</c:v>
                </c:pt>
                <c:pt idx="11">
                  <c:v>46.155999999999999</c:v>
                </c:pt>
                <c:pt idx="12">
                  <c:v>42.779800000000002</c:v>
                </c:pt>
                <c:pt idx="13">
                  <c:v>33.899099999999997</c:v>
                </c:pt>
                <c:pt idx="14">
                  <c:v>16.834900000000001</c:v>
                </c:pt>
                <c:pt idx="15">
                  <c:v>7.9541300000000001</c:v>
                </c:pt>
                <c:pt idx="16">
                  <c:v>44.685508956916102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86685664"/>
        <c:axId val="286689584"/>
      </c:barChart>
      <c:catAx>
        <c:axId val="28668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6689584"/>
        <c:crosses val="autoZero"/>
        <c:auto val="1"/>
        <c:lblAlgn val="ctr"/>
        <c:lblOffset val="100"/>
        <c:noMultiLvlLbl val="0"/>
      </c:catAx>
      <c:valAx>
        <c:axId val="28668958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86685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Myriad Pro" pitchFamily="34" charset="0"/>
        </a:defRPr>
      </a:pPr>
      <a:endParaRPr lang="es-N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OBI 2015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Hoja2!$A$8</c:f>
              <c:strCache>
                <c:ptCount val="1"/>
                <c:pt idx="0">
                  <c:v>Costa Rica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Hoja2!$QD$8</c:f>
              <c:numCache>
                <c:formatCode>0</c:formatCode>
                <c:ptCount val="1"/>
                <c:pt idx="0">
                  <c:v>53.942900000000002</c:v>
                </c:pt>
              </c:numCache>
            </c:numRef>
          </c:val>
        </c:ser>
        <c:ser>
          <c:idx val="1"/>
          <c:order val="1"/>
          <c:tx>
            <c:strRef>
              <c:f>Hoja2!$A$9</c:f>
              <c:strCache>
                <c:ptCount val="1"/>
                <c:pt idx="0">
                  <c:v>El Salvador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Hoja2!$QD$9</c:f>
              <c:numCache>
                <c:formatCode>0</c:formatCode>
                <c:ptCount val="1"/>
                <c:pt idx="0">
                  <c:v>52.871600000000001</c:v>
                </c:pt>
              </c:numCache>
            </c:numRef>
          </c:val>
        </c:ser>
        <c:ser>
          <c:idx val="2"/>
          <c:order val="2"/>
          <c:tx>
            <c:strRef>
              <c:f>Hoja2!$A$10</c:f>
              <c:strCache>
                <c:ptCount val="1"/>
                <c:pt idx="0">
                  <c:v>Dominican Republic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Hoja2!$QD$10</c:f>
              <c:numCache>
                <c:formatCode>0</c:formatCode>
                <c:ptCount val="1"/>
                <c:pt idx="0">
                  <c:v>50.761499999999998</c:v>
                </c:pt>
              </c:numCache>
            </c:numRef>
          </c:val>
        </c:ser>
        <c:ser>
          <c:idx val="3"/>
          <c:order val="3"/>
          <c:tx>
            <c:strRef>
              <c:f>Hoja2!$A$11</c:f>
              <c:strCache>
                <c:ptCount val="1"/>
                <c:pt idx="0">
                  <c:v>Ecuador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Hoja2!$QD$11</c:f>
            </c:numRef>
          </c:val>
        </c:ser>
        <c:ser>
          <c:idx val="4"/>
          <c:order val="4"/>
          <c:tx>
            <c:strRef>
              <c:f>Hoja2!$A$12</c:f>
              <c:strCache>
                <c:ptCount val="1"/>
                <c:pt idx="0">
                  <c:v>Promedio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Hoja2!$QD$12</c:f>
              <c:numCache>
                <c:formatCode>0</c:formatCode>
                <c:ptCount val="1"/>
                <c:pt idx="0">
                  <c:v>49.624701874999992</c:v>
                </c:pt>
              </c:numCache>
            </c:numRef>
          </c:val>
        </c:ser>
        <c:ser>
          <c:idx val="5"/>
          <c:order val="5"/>
          <c:tx>
            <c:strRef>
              <c:f>Hoja2!$A$13</c:f>
              <c:strCache>
                <c:ptCount val="1"/>
                <c:pt idx="0">
                  <c:v>Nicaragua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Hoja2!$QD$13</c:f>
              <c:numCache>
                <c:formatCode>0</c:formatCode>
                <c:ptCount val="1"/>
                <c:pt idx="0">
                  <c:v>46.4495</c:v>
                </c:pt>
              </c:numCache>
            </c:numRef>
          </c:val>
        </c:ser>
        <c:ser>
          <c:idx val="6"/>
          <c:order val="6"/>
          <c:tx>
            <c:strRef>
              <c:f>Hoja2!$A$14</c:f>
              <c:strCache>
                <c:ptCount val="1"/>
                <c:pt idx="0">
                  <c:v>Guatemala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Hoja2!$QD$14</c:f>
              <c:numCache>
                <c:formatCode>0</c:formatCode>
                <c:ptCount val="1"/>
                <c:pt idx="0">
                  <c:v>46.155999999999999</c:v>
                </c:pt>
              </c:numCache>
            </c:numRef>
          </c:val>
        </c:ser>
        <c:ser>
          <c:idx val="7"/>
          <c:order val="7"/>
          <c:tx>
            <c:strRef>
              <c:f>Hoja2!$A$15</c:f>
              <c:strCache>
                <c:ptCount val="1"/>
                <c:pt idx="0">
                  <c:v>Trinidad and Tobago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Hoja2!$QD$15</c:f>
            </c:numRef>
          </c:val>
        </c:ser>
        <c:ser>
          <c:idx val="8"/>
          <c:order val="8"/>
          <c:tx>
            <c:strRef>
              <c:f>Hoja2!$A$16</c:f>
              <c:strCache>
                <c:ptCount val="1"/>
                <c:pt idx="0">
                  <c:v>Bolivia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Hoja2!$QD$16</c:f>
            </c:numRef>
          </c:val>
        </c:ser>
        <c:ser>
          <c:idx val="9"/>
          <c:order val="9"/>
          <c:tx>
            <c:strRef>
              <c:f>Hoja2!$A$17</c:f>
              <c:strCache>
                <c:ptCount val="1"/>
                <c:pt idx="0">
                  <c:v>Venezuela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Hoja2!$QD$17</c:f>
            </c:numRef>
          </c:val>
        </c:ser>
        <c:ser>
          <c:idx val="10"/>
          <c:order val="10"/>
          <c:tx>
            <c:strRef>
              <c:f>Hoja2!$A$18</c:f>
              <c:strCache>
                <c:ptCount val="1"/>
                <c:pt idx="0">
                  <c:v>Honduras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Hoja2!$QD$1</c:f>
              <c:strCache>
                <c:ptCount val="1"/>
                <c:pt idx="0">
                  <c:v>OBI</c:v>
                </c:pt>
              </c:strCache>
            </c:strRef>
          </c:cat>
          <c:val>
            <c:numRef>
              <c:f>Hoja2!$QD$18</c:f>
              <c:numCache>
                <c:formatCode>0</c:formatCode>
                <c:ptCount val="1"/>
                <c:pt idx="0">
                  <c:v>42.779800000000002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8974896"/>
        <c:axId val="288972656"/>
      </c:barChart>
      <c:catAx>
        <c:axId val="28897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8972656"/>
        <c:crosses val="autoZero"/>
        <c:auto val="1"/>
        <c:lblAlgn val="ctr"/>
        <c:lblOffset val="100"/>
        <c:noMultiLvlLbl val="0"/>
      </c:catAx>
      <c:valAx>
        <c:axId val="2889726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88974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026548992298055E-3"/>
          <c:y val="0.82655667888753104"/>
          <c:w val="0.99055028212764074"/>
          <c:h val="0.16403695885642339"/>
        </c:manualLayout>
      </c:layout>
      <c:overlay val="0"/>
      <c:txPr>
        <a:bodyPr/>
        <a:lstStyle/>
        <a:p>
          <a:pPr>
            <a:defRPr sz="1600"/>
          </a:pPr>
          <a:endParaRPr lang="es-N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yriad Pro" pitchFamily="34" charset="0"/>
        </a:defRPr>
      </a:pPr>
      <a:endParaRPr lang="es-N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NI" sz="2400" dirty="0" smtClean="0"/>
              <a:t>OBI para la vigilancia presupuestaria</a:t>
            </a:r>
            <a:r>
              <a:rPr lang="es-NI" sz="2400" baseline="0" dirty="0" smtClean="0"/>
              <a:t> y participación pública</a:t>
            </a:r>
            <a:endParaRPr lang="es-NI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Hoja4!$D$1</c:f>
              <c:strCache>
                <c:ptCount val="1"/>
                <c:pt idx="0">
                  <c:v>Participación Pública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Hoja4!$A$2:$A$18</c:f>
              <c:strCache>
                <c:ptCount val="17"/>
                <c:pt idx="0">
                  <c:v>Brazil</c:v>
                </c:pt>
                <c:pt idx="1">
                  <c:v>Peru</c:v>
                </c:pt>
                <c:pt idx="2">
                  <c:v>Mexico</c:v>
                </c:pt>
                <c:pt idx="3">
                  <c:v>Argentina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El Salvador</c:v>
                </c:pt>
                <c:pt idx="8">
                  <c:v>Dominican Republic</c:v>
                </c:pt>
                <c:pt idx="9">
                  <c:v>Ecuador</c:v>
                </c:pt>
                <c:pt idx="10">
                  <c:v>Nicaragua</c:v>
                </c:pt>
                <c:pt idx="11">
                  <c:v>Guatemala</c:v>
                </c:pt>
                <c:pt idx="12">
                  <c:v>Honduras</c:v>
                </c:pt>
                <c:pt idx="13">
                  <c:v>Trinidad and Tobago</c:v>
                </c:pt>
                <c:pt idx="14">
                  <c:v>Bolivia</c:v>
                </c:pt>
                <c:pt idx="15">
                  <c:v>Venezuela</c:v>
                </c:pt>
                <c:pt idx="16">
                  <c:v>Promedio L.A</c:v>
                </c:pt>
              </c:strCache>
            </c:strRef>
          </c:cat>
          <c:val>
            <c:numRef>
              <c:f>Hoja4!$D$2:$D$18</c:f>
              <c:numCache>
                <c:formatCode>0</c:formatCode>
                <c:ptCount val="17"/>
                <c:pt idx="0">
                  <c:v>70.9375</c:v>
                </c:pt>
                <c:pt idx="1">
                  <c:v>39.625</c:v>
                </c:pt>
                <c:pt idx="2">
                  <c:v>43.75</c:v>
                </c:pt>
                <c:pt idx="3">
                  <c:v>27.125</c:v>
                </c:pt>
                <c:pt idx="4">
                  <c:v>22.9375</c:v>
                </c:pt>
                <c:pt idx="5">
                  <c:v>45.875</c:v>
                </c:pt>
                <c:pt idx="6">
                  <c:v>27.0625</c:v>
                </c:pt>
                <c:pt idx="7">
                  <c:v>16.625</c:v>
                </c:pt>
                <c:pt idx="8">
                  <c:v>22.9375</c:v>
                </c:pt>
                <c:pt idx="9">
                  <c:v>27.0625</c:v>
                </c:pt>
                <c:pt idx="10">
                  <c:v>6.1875</c:v>
                </c:pt>
                <c:pt idx="11">
                  <c:v>10.375</c:v>
                </c:pt>
                <c:pt idx="12">
                  <c:v>31.25</c:v>
                </c:pt>
                <c:pt idx="13">
                  <c:v>27.0625</c:v>
                </c:pt>
                <c:pt idx="14">
                  <c:v>0</c:v>
                </c:pt>
                <c:pt idx="15">
                  <c:v>22.8125</c:v>
                </c:pt>
                <c:pt idx="16">
                  <c:v>27.920833333333334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3621328"/>
        <c:axId val="343619648"/>
      </c:barChart>
      <c:catAx>
        <c:axId val="34362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3619648"/>
        <c:crosses val="autoZero"/>
        <c:auto val="1"/>
        <c:lblAlgn val="ctr"/>
        <c:lblOffset val="100"/>
        <c:noMultiLvlLbl val="0"/>
      </c:catAx>
      <c:valAx>
        <c:axId val="3436196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436213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N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Hoja2!$QO$1</c:f>
              <c:strCache>
                <c:ptCount val="1"/>
                <c:pt idx="0">
                  <c:v>pub_eng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Hoja2!$A$8:$A$18</c:f>
              <c:strCache>
                <c:ptCount val="7"/>
                <c:pt idx="0">
                  <c:v>Costa Rica</c:v>
                </c:pt>
                <c:pt idx="1">
                  <c:v>El Salvador</c:v>
                </c:pt>
                <c:pt idx="2">
                  <c:v>Dominican Republic</c:v>
                </c:pt>
                <c:pt idx="3">
                  <c:v>Promedio</c:v>
                </c:pt>
                <c:pt idx="4">
                  <c:v>Nicaragua</c:v>
                </c:pt>
                <c:pt idx="5">
                  <c:v>Guatemala</c:v>
                </c:pt>
                <c:pt idx="6">
                  <c:v>Honduras</c:v>
                </c:pt>
              </c:strCache>
            </c:strRef>
          </c:cat>
          <c:val>
            <c:numRef>
              <c:f>Hoja2!$QO$2:$QO$18</c:f>
              <c:numCache>
                <c:formatCode>0</c:formatCode>
                <c:ptCount val="7"/>
                <c:pt idx="0">
                  <c:v>27.0625</c:v>
                </c:pt>
                <c:pt idx="1">
                  <c:v>16.625</c:v>
                </c:pt>
                <c:pt idx="2">
                  <c:v>22.9375</c:v>
                </c:pt>
                <c:pt idx="3">
                  <c:v>27.6015625</c:v>
                </c:pt>
                <c:pt idx="4">
                  <c:v>6.1875</c:v>
                </c:pt>
                <c:pt idx="5">
                  <c:v>10.375</c:v>
                </c:pt>
                <c:pt idx="6">
                  <c:v>31.25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343620768"/>
        <c:axId val="343616288"/>
        <c:axId val="0"/>
      </c:bar3DChart>
      <c:catAx>
        <c:axId val="34362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3616288"/>
        <c:crosses val="autoZero"/>
        <c:auto val="1"/>
        <c:lblAlgn val="ctr"/>
        <c:lblOffset val="100"/>
        <c:noMultiLvlLbl val="0"/>
      </c:catAx>
      <c:valAx>
        <c:axId val="3436162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43620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NI"/>
    </a:p>
  </c:txPr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NI"/>
              <a:t>OBI para la vigilancia presupuestaria y participación pública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Hoja4!$B$1</c:f>
              <c:strCache>
                <c:ptCount val="1"/>
                <c:pt idx="0">
                  <c:v>OBI Legislatura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Hoja4!$A$2:$A$18</c:f>
              <c:strCache>
                <c:ptCount val="17"/>
                <c:pt idx="0">
                  <c:v>Brazil</c:v>
                </c:pt>
                <c:pt idx="1">
                  <c:v>Peru</c:v>
                </c:pt>
                <c:pt idx="2">
                  <c:v>Mexico</c:v>
                </c:pt>
                <c:pt idx="3">
                  <c:v>Argentina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El Salvador</c:v>
                </c:pt>
                <c:pt idx="8">
                  <c:v>Dominican Republic</c:v>
                </c:pt>
                <c:pt idx="9">
                  <c:v>Ecuador</c:v>
                </c:pt>
                <c:pt idx="10">
                  <c:v>Nicaragua</c:v>
                </c:pt>
                <c:pt idx="11">
                  <c:v>Guatemala</c:v>
                </c:pt>
                <c:pt idx="12">
                  <c:v>Honduras</c:v>
                </c:pt>
                <c:pt idx="13">
                  <c:v>Trinidad and Tobago</c:v>
                </c:pt>
                <c:pt idx="14">
                  <c:v>Bolivia</c:v>
                </c:pt>
                <c:pt idx="15">
                  <c:v>Venezuela</c:v>
                </c:pt>
                <c:pt idx="16">
                  <c:v>Promedio L.A</c:v>
                </c:pt>
              </c:strCache>
            </c:strRef>
          </c:cat>
          <c:val>
            <c:numRef>
              <c:f>Hoja4!$B$2:$B$18</c:f>
              <c:numCache>
                <c:formatCode>0</c:formatCode>
                <c:ptCount val="17"/>
                <c:pt idx="0">
                  <c:v>80.099999999999994</c:v>
                </c:pt>
                <c:pt idx="1">
                  <c:v>66.636399999999995</c:v>
                </c:pt>
                <c:pt idx="2">
                  <c:v>45.454500000000003</c:v>
                </c:pt>
                <c:pt idx="3">
                  <c:v>30</c:v>
                </c:pt>
                <c:pt idx="4">
                  <c:v>66.599999999999994</c:v>
                </c:pt>
                <c:pt idx="5">
                  <c:v>83.3</c:v>
                </c:pt>
                <c:pt idx="6">
                  <c:v>72.818200000000004</c:v>
                </c:pt>
                <c:pt idx="7">
                  <c:v>78.818200000000004</c:v>
                </c:pt>
                <c:pt idx="8">
                  <c:v>69.7273</c:v>
                </c:pt>
                <c:pt idx="9">
                  <c:v>21.2727</c:v>
                </c:pt>
                <c:pt idx="10">
                  <c:v>60.7273</c:v>
                </c:pt>
                <c:pt idx="11">
                  <c:v>57.545499999999997</c:v>
                </c:pt>
                <c:pt idx="12">
                  <c:v>69.7273</c:v>
                </c:pt>
                <c:pt idx="13">
                  <c:v>66.545500000000004</c:v>
                </c:pt>
                <c:pt idx="14">
                  <c:v>57.7273</c:v>
                </c:pt>
                <c:pt idx="15">
                  <c:v>39.363599999999998</c:v>
                </c:pt>
                <c:pt idx="16">
                  <c:v>61.800013333333332</c:v>
                </c:pt>
              </c:numCache>
            </c:numRef>
          </c:val>
        </c:ser>
        <c:ser>
          <c:idx val="1"/>
          <c:order val="1"/>
          <c:tx>
            <c:strRef>
              <c:f>Hoja4!$C$1</c:f>
              <c:strCache>
                <c:ptCount val="1"/>
                <c:pt idx="0">
                  <c:v>OBI EFS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Hoja4!$A$2:$A$18</c:f>
              <c:strCache>
                <c:ptCount val="17"/>
                <c:pt idx="0">
                  <c:v>Brazil</c:v>
                </c:pt>
                <c:pt idx="1">
                  <c:v>Peru</c:v>
                </c:pt>
                <c:pt idx="2">
                  <c:v>Mexico</c:v>
                </c:pt>
                <c:pt idx="3">
                  <c:v>Argentina</c:v>
                </c:pt>
                <c:pt idx="4">
                  <c:v>Chile</c:v>
                </c:pt>
                <c:pt idx="5">
                  <c:v>Colombia</c:v>
                </c:pt>
                <c:pt idx="6">
                  <c:v>Costa Rica</c:v>
                </c:pt>
                <c:pt idx="7">
                  <c:v>El Salvador</c:v>
                </c:pt>
                <c:pt idx="8">
                  <c:v>Dominican Republic</c:v>
                </c:pt>
                <c:pt idx="9">
                  <c:v>Ecuador</c:v>
                </c:pt>
                <c:pt idx="10">
                  <c:v>Nicaragua</c:v>
                </c:pt>
                <c:pt idx="11">
                  <c:v>Guatemala</c:v>
                </c:pt>
                <c:pt idx="12">
                  <c:v>Honduras</c:v>
                </c:pt>
                <c:pt idx="13">
                  <c:v>Trinidad and Tobago</c:v>
                </c:pt>
                <c:pt idx="14">
                  <c:v>Bolivia</c:v>
                </c:pt>
                <c:pt idx="15">
                  <c:v>Venezuela</c:v>
                </c:pt>
                <c:pt idx="16">
                  <c:v>Promedio L.A</c:v>
                </c:pt>
              </c:strCache>
            </c:strRef>
          </c:cat>
          <c:val>
            <c:numRef>
              <c:f>Hoja4!$C$2:$C$18</c:f>
              <c:numCache>
                <c:formatCode>0</c:formatCode>
                <c:ptCount val="17"/>
                <c:pt idx="0">
                  <c:v>75</c:v>
                </c:pt>
                <c:pt idx="1">
                  <c:v>83.25</c:v>
                </c:pt>
                <c:pt idx="2">
                  <c:v>91.75</c:v>
                </c:pt>
                <c:pt idx="3">
                  <c:v>91.75</c:v>
                </c:pt>
                <c:pt idx="4">
                  <c:v>100</c:v>
                </c:pt>
                <c:pt idx="5">
                  <c:v>91.75</c:v>
                </c:pt>
                <c:pt idx="6">
                  <c:v>91.75</c:v>
                </c:pt>
                <c:pt idx="7">
                  <c:v>91.75</c:v>
                </c:pt>
                <c:pt idx="8">
                  <c:v>58.25</c:v>
                </c:pt>
                <c:pt idx="9">
                  <c:v>75</c:v>
                </c:pt>
                <c:pt idx="10">
                  <c:v>41.75</c:v>
                </c:pt>
                <c:pt idx="11">
                  <c:v>83.25</c:v>
                </c:pt>
                <c:pt idx="12">
                  <c:v>50</c:v>
                </c:pt>
                <c:pt idx="13">
                  <c:v>75</c:v>
                </c:pt>
                <c:pt idx="14">
                  <c:v>58.25</c:v>
                </c:pt>
                <c:pt idx="15">
                  <c:v>66.5</c:v>
                </c:pt>
                <c:pt idx="16">
                  <c:v>77.233333333333334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3353664"/>
        <c:axId val="343354224"/>
      </c:barChart>
      <c:catAx>
        <c:axId val="34335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3354224"/>
        <c:crosses val="autoZero"/>
        <c:auto val="1"/>
        <c:lblAlgn val="ctr"/>
        <c:lblOffset val="100"/>
        <c:noMultiLvlLbl val="0"/>
      </c:catAx>
      <c:valAx>
        <c:axId val="3433542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433536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N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Hoja2!$QM$1</c:f>
              <c:strCache>
                <c:ptCount val="1"/>
                <c:pt idx="0">
                  <c:v>OBI LEG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Hoja2!$A$8:$A$18</c:f>
              <c:strCache>
                <c:ptCount val="7"/>
                <c:pt idx="0">
                  <c:v>Costa Rica</c:v>
                </c:pt>
                <c:pt idx="1">
                  <c:v>El Salvador</c:v>
                </c:pt>
                <c:pt idx="2">
                  <c:v>Dominican Republic</c:v>
                </c:pt>
                <c:pt idx="3">
                  <c:v>Promedio</c:v>
                </c:pt>
                <c:pt idx="4">
                  <c:v>Nicaragua</c:v>
                </c:pt>
                <c:pt idx="5">
                  <c:v>Guatemala</c:v>
                </c:pt>
                <c:pt idx="6">
                  <c:v>Honduras</c:v>
                </c:pt>
              </c:strCache>
            </c:strRef>
          </c:cat>
          <c:val>
            <c:numRef>
              <c:f>Hoja2!$QM$2:$QM$18</c:f>
              <c:numCache>
                <c:formatCode>0</c:formatCode>
                <c:ptCount val="7"/>
                <c:pt idx="0">
                  <c:v>72.818200000000004</c:v>
                </c:pt>
                <c:pt idx="1">
                  <c:v>78.818200000000004</c:v>
                </c:pt>
                <c:pt idx="2">
                  <c:v>69.7273</c:v>
                </c:pt>
                <c:pt idx="3">
                  <c:v>60.397737499999998</c:v>
                </c:pt>
                <c:pt idx="4">
                  <c:v>60.7273</c:v>
                </c:pt>
                <c:pt idx="5">
                  <c:v>57.545499999999997</c:v>
                </c:pt>
                <c:pt idx="6">
                  <c:v>69.7273</c:v>
                </c:pt>
              </c:numCache>
            </c:numRef>
          </c:val>
        </c:ser>
        <c:ser>
          <c:idx val="1"/>
          <c:order val="1"/>
          <c:tx>
            <c:strRef>
              <c:f>Hoja2!$QN$1</c:f>
              <c:strCache>
                <c:ptCount val="1"/>
                <c:pt idx="0">
                  <c:v>OBI EFS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Hoja2!$A$8:$A$18</c:f>
              <c:strCache>
                <c:ptCount val="7"/>
                <c:pt idx="0">
                  <c:v>Costa Rica</c:v>
                </c:pt>
                <c:pt idx="1">
                  <c:v>El Salvador</c:v>
                </c:pt>
                <c:pt idx="2">
                  <c:v>Dominican Republic</c:v>
                </c:pt>
                <c:pt idx="3">
                  <c:v>Promedio</c:v>
                </c:pt>
                <c:pt idx="4">
                  <c:v>Nicaragua</c:v>
                </c:pt>
                <c:pt idx="5">
                  <c:v>Guatemala</c:v>
                </c:pt>
                <c:pt idx="6">
                  <c:v>Honduras</c:v>
                </c:pt>
              </c:strCache>
            </c:strRef>
          </c:cat>
          <c:val>
            <c:numRef>
              <c:f>Hoja2!$QN$2:$QN$18</c:f>
              <c:numCache>
                <c:formatCode>0</c:formatCode>
                <c:ptCount val="7"/>
                <c:pt idx="0">
                  <c:v>91.75</c:v>
                </c:pt>
                <c:pt idx="1">
                  <c:v>91.75</c:v>
                </c:pt>
                <c:pt idx="2">
                  <c:v>58.25</c:v>
                </c:pt>
                <c:pt idx="3">
                  <c:v>76.5625</c:v>
                </c:pt>
                <c:pt idx="4">
                  <c:v>41.75</c:v>
                </c:pt>
                <c:pt idx="5">
                  <c:v>83.25</c:v>
                </c:pt>
                <c:pt idx="6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1704320"/>
        <c:axId val="351701520"/>
        <c:axId val="0"/>
      </c:bar3DChart>
      <c:catAx>
        <c:axId val="351704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1701520"/>
        <c:crosses val="autoZero"/>
        <c:auto val="1"/>
        <c:lblAlgn val="ctr"/>
        <c:lblOffset val="100"/>
        <c:noMultiLvlLbl val="0"/>
      </c:catAx>
      <c:valAx>
        <c:axId val="35170152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351704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NI"/>
    </a:p>
  </c:txPr>
  <c:externalData r:id="rId1">
    <c:autoUpdate val="1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D7EDE-5C1C-4CEB-8942-9AB6EAC5B8B4}" type="doc">
      <dgm:prSet loTypeId="urn:microsoft.com/office/officeart/2005/8/layout/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B4726A2A-93C4-492A-9DE5-0BA8EA876FCE}">
      <dgm:prSet phldrT="[Texto]"/>
      <dgm:spPr/>
      <dgm:t>
        <a:bodyPr/>
        <a:lstStyle/>
        <a:p>
          <a:r>
            <a:rPr lang="es-NI" b="1" dirty="0" smtClean="0"/>
            <a:t>Expertos de cada país responden cuestionario</a:t>
          </a:r>
          <a:endParaRPr lang="es-NI" b="1" dirty="0"/>
        </a:p>
      </dgm:t>
    </dgm:pt>
    <dgm:pt modelId="{AFBF460F-5496-4364-B7EB-4F72D24F53B0}" type="parTrans" cxnId="{0109435E-5A5B-4928-B51A-0C1846A93658}">
      <dgm:prSet/>
      <dgm:spPr/>
      <dgm:t>
        <a:bodyPr/>
        <a:lstStyle/>
        <a:p>
          <a:endParaRPr lang="es-NI" b="1"/>
        </a:p>
      </dgm:t>
    </dgm:pt>
    <dgm:pt modelId="{2DAF31BE-544E-4C78-B5DE-181BCA277AC0}" type="sibTrans" cxnId="{0109435E-5A5B-4928-B51A-0C1846A93658}">
      <dgm:prSet/>
      <dgm:spPr/>
      <dgm:t>
        <a:bodyPr/>
        <a:lstStyle/>
        <a:p>
          <a:endParaRPr lang="es-NI" b="1"/>
        </a:p>
      </dgm:t>
    </dgm:pt>
    <dgm:pt modelId="{3F9817D5-4E14-477A-BC57-FB1B8A924B9C}">
      <dgm:prSet phldrT="[Texto]"/>
      <dgm:spPr/>
      <dgm:t>
        <a:bodyPr/>
        <a:lstStyle/>
        <a:p>
          <a:r>
            <a:rPr lang="es-NI" b="1" dirty="0" smtClean="0"/>
            <a:t>IBP revisa</a:t>
          </a:r>
          <a:endParaRPr lang="es-NI" b="1" dirty="0"/>
        </a:p>
      </dgm:t>
    </dgm:pt>
    <dgm:pt modelId="{58ABB4A4-E9CD-45CE-9CD4-475DEFB59A07}" type="parTrans" cxnId="{A4A9380E-9D19-4B2F-AC63-F23B35862F9E}">
      <dgm:prSet/>
      <dgm:spPr/>
      <dgm:t>
        <a:bodyPr/>
        <a:lstStyle/>
        <a:p>
          <a:endParaRPr lang="es-NI" b="1"/>
        </a:p>
      </dgm:t>
    </dgm:pt>
    <dgm:pt modelId="{2601C450-18F1-4150-88D7-3CA88CBE36CF}" type="sibTrans" cxnId="{A4A9380E-9D19-4B2F-AC63-F23B35862F9E}">
      <dgm:prSet/>
      <dgm:spPr/>
      <dgm:t>
        <a:bodyPr/>
        <a:lstStyle/>
        <a:p>
          <a:endParaRPr lang="es-NI" b="1"/>
        </a:p>
      </dgm:t>
    </dgm:pt>
    <dgm:pt modelId="{787F817B-E4A1-48F2-958E-835AD7D5E51E}">
      <dgm:prSet phldrT="[Texto]"/>
      <dgm:spPr/>
      <dgm:t>
        <a:bodyPr/>
        <a:lstStyle/>
        <a:p>
          <a:r>
            <a:rPr lang="es-NI" b="1" dirty="0" smtClean="0"/>
            <a:t>Revisión externa en cada país</a:t>
          </a:r>
          <a:endParaRPr lang="es-NI" b="1" dirty="0"/>
        </a:p>
      </dgm:t>
    </dgm:pt>
    <dgm:pt modelId="{2E683E2C-7C80-4720-9DAE-756614AD19EA}" type="parTrans" cxnId="{48DFD9B0-0C85-4B48-9291-43CA258090BC}">
      <dgm:prSet/>
      <dgm:spPr/>
      <dgm:t>
        <a:bodyPr/>
        <a:lstStyle/>
        <a:p>
          <a:endParaRPr lang="es-NI" b="1"/>
        </a:p>
      </dgm:t>
    </dgm:pt>
    <dgm:pt modelId="{F74E5C1C-060E-4000-A85A-B8B76AFEC850}" type="sibTrans" cxnId="{48DFD9B0-0C85-4B48-9291-43CA258090BC}">
      <dgm:prSet/>
      <dgm:spPr/>
      <dgm:t>
        <a:bodyPr/>
        <a:lstStyle/>
        <a:p>
          <a:endParaRPr lang="es-NI" b="1"/>
        </a:p>
      </dgm:t>
    </dgm:pt>
    <dgm:pt modelId="{56456EB5-D3D0-4510-9D58-82728B269EE9}">
      <dgm:prSet phldrT="[Texto]"/>
      <dgm:spPr/>
      <dgm:t>
        <a:bodyPr/>
        <a:lstStyle/>
        <a:p>
          <a:r>
            <a:rPr lang="es-NI" b="1" dirty="0" smtClean="0"/>
            <a:t>Revisión del Gobierno central</a:t>
          </a:r>
          <a:endParaRPr lang="es-NI" b="1" dirty="0"/>
        </a:p>
      </dgm:t>
    </dgm:pt>
    <dgm:pt modelId="{FD3C3C0E-45C3-45B5-AF7C-72B3D1ECE26F}" type="parTrans" cxnId="{1709636C-A1C1-4F0B-A428-5779DCC245E2}">
      <dgm:prSet/>
      <dgm:spPr/>
      <dgm:t>
        <a:bodyPr/>
        <a:lstStyle/>
        <a:p>
          <a:endParaRPr lang="es-NI" b="1"/>
        </a:p>
      </dgm:t>
    </dgm:pt>
    <dgm:pt modelId="{BA819881-B86B-419B-B22B-19BA10A1EB86}" type="sibTrans" cxnId="{1709636C-A1C1-4F0B-A428-5779DCC245E2}">
      <dgm:prSet/>
      <dgm:spPr/>
      <dgm:t>
        <a:bodyPr/>
        <a:lstStyle/>
        <a:p>
          <a:endParaRPr lang="es-NI" b="1"/>
        </a:p>
      </dgm:t>
    </dgm:pt>
    <dgm:pt modelId="{0D3BDDD4-1B7B-4BF4-A3A0-260CCF3CF6EC}">
      <dgm:prSet phldrT="[Texto]"/>
      <dgm:spPr/>
      <dgm:t>
        <a:bodyPr/>
        <a:lstStyle/>
        <a:p>
          <a:r>
            <a:rPr lang="es-NI" b="1" dirty="0" smtClean="0"/>
            <a:t>Revisión final IBP</a:t>
          </a:r>
          <a:endParaRPr lang="es-NI" b="1" dirty="0"/>
        </a:p>
      </dgm:t>
    </dgm:pt>
    <dgm:pt modelId="{C816085F-5857-4DD0-9C24-900A75D6CE3D}" type="parTrans" cxnId="{120303F8-6F19-42D6-859A-B5B788F51212}">
      <dgm:prSet/>
      <dgm:spPr/>
      <dgm:t>
        <a:bodyPr/>
        <a:lstStyle/>
        <a:p>
          <a:endParaRPr lang="es-NI" b="1"/>
        </a:p>
      </dgm:t>
    </dgm:pt>
    <dgm:pt modelId="{5030E079-7C6D-4D04-AB73-34D8B9921DEB}" type="sibTrans" cxnId="{120303F8-6F19-42D6-859A-B5B788F51212}">
      <dgm:prSet/>
      <dgm:spPr/>
      <dgm:t>
        <a:bodyPr/>
        <a:lstStyle/>
        <a:p>
          <a:endParaRPr lang="es-NI" b="1"/>
        </a:p>
      </dgm:t>
    </dgm:pt>
    <dgm:pt modelId="{22B1C2CA-64D4-4EAB-8F6F-2067EC06FFEF}" type="pres">
      <dgm:prSet presAssocID="{C8CD7EDE-5C1C-4CEB-8942-9AB6EAC5B8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0CF453CD-7D2A-48E1-9EBA-FA81159B71D2}" type="pres">
      <dgm:prSet presAssocID="{B4726A2A-93C4-492A-9DE5-0BA8EA876F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FF53FEE-28F4-417D-B5A7-6809461BB286}" type="pres">
      <dgm:prSet presAssocID="{2DAF31BE-544E-4C78-B5DE-181BCA277AC0}" presName="sibTrans" presStyleLbl="sibTrans2D1" presStyleIdx="0" presStyleCnt="4"/>
      <dgm:spPr/>
      <dgm:t>
        <a:bodyPr/>
        <a:lstStyle/>
        <a:p>
          <a:endParaRPr lang="es-NI"/>
        </a:p>
      </dgm:t>
    </dgm:pt>
    <dgm:pt modelId="{66CA6FC4-A63D-428E-B49B-E87BDE0D4826}" type="pres">
      <dgm:prSet presAssocID="{2DAF31BE-544E-4C78-B5DE-181BCA277AC0}" presName="connectorText" presStyleLbl="sibTrans2D1" presStyleIdx="0" presStyleCnt="4"/>
      <dgm:spPr/>
      <dgm:t>
        <a:bodyPr/>
        <a:lstStyle/>
        <a:p>
          <a:endParaRPr lang="es-NI"/>
        </a:p>
      </dgm:t>
    </dgm:pt>
    <dgm:pt modelId="{9C6EB827-2860-4A39-BB7B-27AC5D226553}" type="pres">
      <dgm:prSet presAssocID="{3F9817D5-4E14-477A-BC57-FB1B8A924B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8BBEBD9-FDF7-46FB-B4CF-D4F4B1F78D8E}" type="pres">
      <dgm:prSet presAssocID="{2601C450-18F1-4150-88D7-3CA88CBE36CF}" presName="sibTrans" presStyleLbl="sibTrans2D1" presStyleIdx="1" presStyleCnt="4"/>
      <dgm:spPr/>
      <dgm:t>
        <a:bodyPr/>
        <a:lstStyle/>
        <a:p>
          <a:endParaRPr lang="es-NI"/>
        </a:p>
      </dgm:t>
    </dgm:pt>
    <dgm:pt modelId="{04863644-CC65-451D-93EE-7FCF89BB2654}" type="pres">
      <dgm:prSet presAssocID="{2601C450-18F1-4150-88D7-3CA88CBE36CF}" presName="connectorText" presStyleLbl="sibTrans2D1" presStyleIdx="1" presStyleCnt="4"/>
      <dgm:spPr/>
      <dgm:t>
        <a:bodyPr/>
        <a:lstStyle/>
        <a:p>
          <a:endParaRPr lang="es-NI"/>
        </a:p>
      </dgm:t>
    </dgm:pt>
    <dgm:pt modelId="{193D047A-801A-4886-BBD0-79DA5C98C9BF}" type="pres">
      <dgm:prSet presAssocID="{787F817B-E4A1-48F2-958E-835AD7D5E5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BFF199B0-D1B7-401A-84F8-1758A6C502A2}" type="pres">
      <dgm:prSet presAssocID="{F74E5C1C-060E-4000-A85A-B8B76AFEC850}" presName="sibTrans" presStyleLbl="sibTrans2D1" presStyleIdx="2" presStyleCnt="4"/>
      <dgm:spPr/>
      <dgm:t>
        <a:bodyPr/>
        <a:lstStyle/>
        <a:p>
          <a:endParaRPr lang="es-NI"/>
        </a:p>
      </dgm:t>
    </dgm:pt>
    <dgm:pt modelId="{2D8936F4-B597-45BC-92A0-23AE994D1A32}" type="pres">
      <dgm:prSet presAssocID="{F74E5C1C-060E-4000-A85A-B8B76AFEC850}" presName="connectorText" presStyleLbl="sibTrans2D1" presStyleIdx="2" presStyleCnt="4"/>
      <dgm:spPr/>
      <dgm:t>
        <a:bodyPr/>
        <a:lstStyle/>
        <a:p>
          <a:endParaRPr lang="es-NI"/>
        </a:p>
      </dgm:t>
    </dgm:pt>
    <dgm:pt modelId="{B16C0866-03A4-46F7-95B1-C71C10D7F4EA}" type="pres">
      <dgm:prSet presAssocID="{56456EB5-D3D0-4510-9D58-82728B269E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E5FEF1A-087E-4CF7-88DC-B559A7977E94}" type="pres">
      <dgm:prSet presAssocID="{BA819881-B86B-419B-B22B-19BA10A1EB86}" presName="sibTrans" presStyleLbl="sibTrans2D1" presStyleIdx="3" presStyleCnt="4"/>
      <dgm:spPr/>
      <dgm:t>
        <a:bodyPr/>
        <a:lstStyle/>
        <a:p>
          <a:endParaRPr lang="es-NI"/>
        </a:p>
      </dgm:t>
    </dgm:pt>
    <dgm:pt modelId="{635DD205-D073-4953-B65D-9D644B1891A1}" type="pres">
      <dgm:prSet presAssocID="{BA819881-B86B-419B-B22B-19BA10A1EB86}" presName="connectorText" presStyleLbl="sibTrans2D1" presStyleIdx="3" presStyleCnt="4"/>
      <dgm:spPr/>
      <dgm:t>
        <a:bodyPr/>
        <a:lstStyle/>
        <a:p>
          <a:endParaRPr lang="es-NI"/>
        </a:p>
      </dgm:t>
    </dgm:pt>
    <dgm:pt modelId="{26E9AA80-A628-48A6-BDAF-86075DBD82B0}" type="pres">
      <dgm:prSet presAssocID="{0D3BDDD4-1B7B-4BF4-A3A0-260CCF3CF6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FC8EBFF7-BA3A-440F-AD18-C095B77D4EB7}" type="presOf" srcId="{F74E5C1C-060E-4000-A85A-B8B76AFEC850}" destId="{BFF199B0-D1B7-401A-84F8-1758A6C502A2}" srcOrd="0" destOrd="0" presId="urn:microsoft.com/office/officeart/2005/8/layout/process5"/>
    <dgm:cxn modelId="{079A37A3-A9A8-4C33-8059-DFDF13DB1466}" type="presOf" srcId="{2DAF31BE-544E-4C78-B5DE-181BCA277AC0}" destId="{66CA6FC4-A63D-428E-B49B-E87BDE0D4826}" srcOrd="1" destOrd="0" presId="urn:microsoft.com/office/officeart/2005/8/layout/process5"/>
    <dgm:cxn modelId="{8A8D6192-3002-40A8-ADC0-0A6B941934D5}" type="presOf" srcId="{2601C450-18F1-4150-88D7-3CA88CBE36CF}" destId="{04863644-CC65-451D-93EE-7FCF89BB2654}" srcOrd="1" destOrd="0" presId="urn:microsoft.com/office/officeart/2005/8/layout/process5"/>
    <dgm:cxn modelId="{48DFD9B0-0C85-4B48-9291-43CA258090BC}" srcId="{C8CD7EDE-5C1C-4CEB-8942-9AB6EAC5B8B4}" destId="{787F817B-E4A1-48F2-958E-835AD7D5E51E}" srcOrd="2" destOrd="0" parTransId="{2E683E2C-7C80-4720-9DAE-756614AD19EA}" sibTransId="{F74E5C1C-060E-4000-A85A-B8B76AFEC850}"/>
    <dgm:cxn modelId="{2F880DD9-A3B4-442E-AA25-21571BAECDBD}" type="presOf" srcId="{BA819881-B86B-419B-B22B-19BA10A1EB86}" destId="{7E5FEF1A-087E-4CF7-88DC-B559A7977E94}" srcOrd="0" destOrd="0" presId="urn:microsoft.com/office/officeart/2005/8/layout/process5"/>
    <dgm:cxn modelId="{1709636C-A1C1-4F0B-A428-5779DCC245E2}" srcId="{C8CD7EDE-5C1C-4CEB-8942-9AB6EAC5B8B4}" destId="{56456EB5-D3D0-4510-9D58-82728B269EE9}" srcOrd="3" destOrd="0" parTransId="{FD3C3C0E-45C3-45B5-AF7C-72B3D1ECE26F}" sibTransId="{BA819881-B86B-419B-B22B-19BA10A1EB86}"/>
    <dgm:cxn modelId="{03C8A154-6CCF-409A-9497-355E366EFE13}" type="presOf" srcId="{F74E5C1C-060E-4000-A85A-B8B76AFEC850}" destId="{2D8936F4-B597-45BC-92A0-23AE994D1A32}" srcOrd="1" destOrd="0" presId="urn:microsoft.com/office/officeart/2005/8/layout/process5"/>
    <dgm:cxn modelId="{1BB3E4ED-A971-4908-9655-5B0F177DB385}" type="presOf" srcId="{C8CD7EDE-5C1C-4CEB-8942-9AB6EAC5B8B4}" destId="{22B1C2CA-64D4-4EAB-8F6F-2067EC06FFEF}" srcOrd="0" destOrd="0" presId="urn:microsoft.com/office/officeart/2005/8/layout/process5"/>
    <dgm:cxn modelId="{120303F8-6F19-42D6-859A-B5B788F51212}" srcId="{C8CD7EDE-5C1C-4CEB-8942-9AB6EAC5B8B4}" destId="{0D3BDDD4-1B7B-4BF4-A3A0-260CCF3CF6EC}" srcOrd="4" destOrd="0" parTransId="{C816085F-5857-4DD0-9C24-900A75D6CE3D}" sibTransId="{5030E079-7C6D-4D04-AB73-34D8B9921DEB}"/>
    <dgm:cxn modelId="{4FBF235B-49CE-405F-B8B1-00FF8C7E9573}" type="presOf" srcId="{BA819881-B86B-419B-B22B-19BA10A1EB86}" destId="{635DD205-D073-4953-B65D-9D644B1891A1}" srcOrd="1" destOrd="0" presId="urn:microsoft.com/office/officeart/2005/8/layout/process5"/>
    <dgm:cxn modelId="{0D4EAE7D-D5EC-45CD-9C76-A959AF7E76A2}" type="presOf" srcId="{2601C450-18F1-4150-88D7-3CA88CBE36CF}" destId="{78BBEBD9-FDF7-46FB-B4CF-D4F4B1F78D8E}" srcOrd="0" destOrd="0" presId="urn:microsoft.com/office/officeart/2005/8/layout/process5"/>
    <dgm:cxn modelId="{E62D1F75-6C3E-43B7-A1F4-1FF0C2F0AEB3}" type="presOf" srcId="{3F9817D5-4E14-477A-BC57-FB1B8A924B9C}" destId="{9C6EB827-2860-4A39-BB7B-27AC5D226553}" srcOrd="0" destOrd="0" presId="urn:microsoft.com/office/officeart/2005/8/layout/process5"/>
    <dgm:cxn modelId="{9F6D4A99-C57F-4D5D-8A5C-8390F431EE2D}" type="presOf" srcId="{787F817B-E4A1-48F2-958E-835AD7D5E51E}" destId="{193D047A-801A-4886-BBD0-79DA5C98C9BF}" srcOrd="0" destOrd="0" presId="urn:microsoft.com/office/officeart/2005/8/layout/process5"/>
    <dgm:cxn modelId="{6D3CB957-F220-42CF-8624-FA36F93D788E}" type="presOf" srcId="{0D3BDDD4-1B7B-4BF4-A3A0-260CCF3CF6EC}" destId="{26E9AA80-A628-48A6-BDAF-86075DBD82B0}" srcOrd="0" destOrd="0" presId="urn:microsoft.com/office/officeart/2005/8/layout/process5"/>
    <dgm:cxn modelId="{0109435E-5A5B-4928-B51A-0C1846A93658}" srcId="{C8CD7EDE-5C1C-4CEB-8942-9AB6EAC5B8B4}" destId="{B4726A2A-93C4-492A-9DE5-0BA8EA876FCE}" srcOrd="0" destOrd="0" parTransId="{AFBF460F-5496-4364-B7EB-4F72D24F53B0}" sibTransId="{2DAF31BE-544E-4C78-B5DE-181BCA277AC0}"/>
    <dgm:cxn modelId="{46B9FF12-1C2A-4820-92A5-29B4BBD04CE7}" type="presOf" srcId="{B4726A2A-93C4-492A-9DE5-0BA8EA876FCE}" destId="{0CF453CD-7D2A-48E1-9EBA-FA81159B71D2}" srcOrd="0" destOrd="0" presId="urn:microsoft.com/office/officeart/2005/8/layout/process5"/>
    <dgm:cxn modelId="{70543104-4DE0-4CD7-8960-2F6979407961}" type="presOf" srcId="{2DAF31BE-544E-4C78-B5DE-181BCA277AC0}" destId="{4FF53FEE-28F4-417D-B5A7-6809461BB286}" srcOrd="0" destOrd="0" presId="urn:microsoft.com/office/officeart/2005/8/layout/process5"/>
    <dgm:cxn modelId="{A4A9380E-9D19-4B2F-AC63-F23B35862F9E}" srcId="{C8CD7EDE-5C1C-4CEB-8942-9AB6EAC5B8B4}" destId="{3F9817D5-4E14-477A-BC57-FB1B8A924B9C}" srcOrd="1" destOrd="0" parTransId="{58ABB4A4-E9CD-45CE-9CD4-475DEFB59A07}" sibTransId="{2601C450-18F1-4150-88D7-3CA88CBE36CF}"/>
    <dgm:cxn modelId="{73B1F50C-0492-464C-B9C6-9701FBD9F517}" type="presOf" srcId="{56456EB5-D3D0-4510-9D58-82728B269EE9}" destId="{B16C0866-03A4-46F7-95B1-C71C10D7F4EA}" srcOrd="0" destOrd="0" presId="urn:microsoft.com/office/officeart/2005/8/layout/process5"/>
    <dgm:cxn modelId="{AD0EFE1F-DBA7-46A2-AEFF-71CAA8274EB4}" type="presParOf" srcId="{22B1C2CA-64D4-4EAB-8F6F-2067EC06FFEF}" destId="{0CF453CD-7D2A-48E1-9EBA-FA81159B71D2}" srcOrd="0" destOrd="0" presId="urn:microsoft.com/office/officeart/2005/8/layout/process5"/>
    <dgm:cxn modelId="{68B6D398-7288-484F-9261-D9CA175CCA40}" type="presParOf" srcId="{22B1C2CA-64D4-4EAB-8F6F-2067EC06FFEF}" destId="{4FF53FEE-28F4-417D-B5A7-6809461BB286}" srcOrd="1" destOrd="0" presId="urn:microsoft.com/office/officeart/2005/8/layout/process5"/>
    <dgm:cxn modelId="{6BBA1978-B1D6-4EFE-BD4C-AA6F6BE6AE0B}" type="presParOf" srcId="{4FF53FEE-28F4-417D-B5A7-6809461BB286}" destId="{66CA6FC4-A63D-428E-B49B-E87BDE0D4826}" srcOrd="0" destOrd="0" presId="urn:microsoft.com/office/officeart/2005/8/layout/process5"/>
    <dgm:cxn modelId="{C7788E66-81F7-47E0-B351-4083E7A6BAB1}" type="presParOf" srcId="{22B1C2CA-64D4-4EAB-8F6F-2067EC06FFEF}" destId="{9C6EB827-2860-4A39-BB7B-27AC5D226553}" srcOrd="2" destOrd="0" presId="urn:microsoft.com/office/officeart/2005/8/layout/process5"/>
    <dgm:cxn modelId="{38BF98FE-1D6A-4CDC-BB00-5CE28909D6A1}" type="presParOf" srcId="{22B1C2CA-64D4-4EAB-8F6F-2067EC06FFEF}" destId="{78BBEBD9-FDF7-46FB-B4CF-D4F4B1F78D8E}" srcOrd="3" destOrd="0" presId="urn:microsoft.com/office/officeart/2005/8/layout/process5"/>
    <dgm:cxn modelId="{A9AA2C6B-4B9D-4A7D-8E04-D61685A58E21}" type="presParOf" srcId="{78BBEBD9-FDF7-46FB-B4CF-D4F4B1F78D8E}" destId="{04863644-CC65-451D-93EE-7FCF89BB2654}" srcOrd="0" destOrd="0" presId="urn:microsoft.com/office/officeart/2005/8/layout/process5"/>
    <dgm:cxn modelId="{7686DE9A-34A1-435A-B6CF-D6BD0A5116E9}" type="presParOf" srcId="{22B1C2CA-64D4-4EAB-8F6F-2067EC06FFEF}" destId="{193D047A-801A-4886-BBD0-79DA5C98C9BF}" srcOrd="4" destOrd="0" presId="urn:microsoft.com/office/officeart/2005/8/layout/process5"/>
    <dgm:cxn modelId="{512655F6-61C9-441C-B11F-6063723B4315}" type="presParOf" srcId="{22B1C2CA-64D4-4EAB-8F6F-2067EC06FFEF}" destId="{BFF199B0-D1B7-401A-84F8-1758A6C502A2}" srcOrd="5" destOrd="0" presId="urn:microsoft.com/office/officeart/2005/8/layout/process5"/>
    <dgm:cxn modelId="{9F3AED6F-E40F-4CF4-A087-527F394C7B2B}" type="presParOf" srcId="{BFF199B0-D1B7-401A-84F8-1758A6C502A2}" destId="{2D8936F4-B597-45BC-92A0-23AE994D1A32}" srcOrd="0" destOrd="0" presId="urn:microsoft.com/office/officeart/2005/8/layout/process5"/>
    <dgm:cxn modelId="{C4A40A3B-E241-4699-968F-0345AA137E65}" type="presParOf" srcId="{22B1C2CA-64D4-4EAB-8F6F-2067EC06FFEF}" destId="{B16C0866-03A4-46F7-95B1-C71C10D7F4EA}" srcOrd="6" destOrd="0" presId="urn:microsoft.com/office/officeart/2005/8/layout/process5"/>
    <dgm:cxn modelId="{60A5DD3D-1176-45ED-8237-42F13A8CE920}" type="presParOf" srcId="{22B1C2CA-64D4-4EAB-8F6F-2067EC06FFEF}" destId="{7E5FEF1A-087E-4CF7-88DC-B559A7977E94}" srcOrd="7" destOrd="0" presId="urn:microsoft.com/office/officeart/2005/8/layout/process5"/>
    <dgm:cxn modelId="{8854604E-D065-404F-A956-F4CFE7064791}" type="presParOf" srcId="{7E5FEF1A-087E-4CF7-88DC-B559A7977E94}" destId="{635DD205-D073-4953-B65D-9D644B1891A1}" srcOrd="0" destOrd="0" presId="urn:microsoft.com/office/officeart/2005/8/layout/process5"/>
    <dgm:cxn modelId="{26D2B841-86B9-4842-B42B-70F5F1C9E313}" type="presParOf" srcId="{22B1C2CA-64D4-4EAB-8F6F-2067EC06FFEF}" destId="{26E9AA80-A628-48A6-BDAF-86075DBD82B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8568F-7DCE-4FDC-A01B-AE0B2C99674D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766DB24C-A1A4-4CF3-A37C-7577AEB68FEC}">
      <dgm:prSet phldrT="[Texto]"/>
      <dgm:spPr/>
      <dgm:t>
        <a:bodyPr/>
        <a:lstStyle/>
        <a:p>
          <a:pPr rtl="0"/>
          <a:r>
            <a:rPr lang="es" b="1" i="0" u="none" baseline="0" smtClean="0">
              <a:latin typeface="Myriad Pro" pitchFamily="34" charset="0"/>
              <a:ea typeface="MS PGothic" panose="020B0600070205080204" pitchFamily="34" charset="-128"/>
            </a:rPr>
            <a:t>Países con desempeño débil</a:t>
          </a:r>
          <a:endParaRPr lang="es-NI" dirty="0">
            <a:latin typeface="Myriad Pro" pitchFamily="34" charset="0"/>
          </a:endParaRPr>
        </a:p>
      </dgm:t>
    </dgm:pt>
    <dgm:pt modelId="{5E761CD1-D33E-497A-AAC3-E27D7E8AAF23}" type="parTrans" cxnId="{0F5A1518-37F9-4EEE-900A-D67A75DEC589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952C0CA8-E956-48C9-9A14-160DB7B8BB71}" type="sibTrans" cxnId="{0F5A1518-37F9-4EEE-900A-D67A75DEC589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15672606-7ED6-44D3-8C09-82C6704EC66E}">
      <dgm:prSet phldrT="[Texto]"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PIB promedio per cápita de $14.000; muchas economías que dependen del petróleo.</a:t>
          </a:r>
          <a:endParaRPr lang="es-NI" dirty="0">
            <a:latin typeface="Myriad Pro" pitchFamily="34" charset="0"/>
          </a:endParaRPr>
        </a:p>
      </dgm:t>
    </dgm:pt>
    <dgm:pt modelId="{F5FBD9C3-CD35-4891-8C02-91AD3A4F8C9C}" type="parTrans" cxnId="{F44879EC-EF52-4001-BFA6-3FDE58D20EA1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4923EB12-7433-4AB1-AA72-FA6A6D2A0ADA}" type="sibTrans" cxnId="{F44879EC-EF52-4001-BFA6-3FDE58D20EA1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5F66309F-47EE-4B54-B8E9-7A66CA4833EE}">
      <dgm:prSet phldrT="[Texto]"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Mezcla de democracias autocráticas y débiles.</a:t>
          </a:r>
          <a:endParaRPr lang="es-NI" dirty="0">
            <a:latin typeface="Myriad Pro" pitchFamily="34" charset="0"/>
          </a:endParaRPr>
        </a:p>
      </dgm:t>
    </dgm:pt>
    <dgm:pt modelId="{0F4CA001-2630-4840-9F5A-D58103D9A0F5}" type="parTrans" cxnId="{D91C12FE-86F5-4DED-BFBF-A77DFAEBF04E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1BACE5E4-68EF-4E75-90BA-D37C05B5825A}" type="sibTrans" cxnId="{D91C12FE-86F5-4DED-BFBF-A77DFAEBF04E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A5C0F94D-58D9-4B0B-93B9-B0941DD03F37}">
      <dgm:prSet phldrT="[Texto]"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Se perciben como los más corruptos. </a:t>
          </a:r>
          <a:endParaRPr lang="es-NI" dirty="0">
            <a:latin typeface="Myriad Pro" pitchFamily="34" charset="0"/>
          </a:endParaRPr>
        </a:p>
      </dgm:t>
    </dgm:pt>
    <dgm:pt modelId="{E1877406-C03D-4EE5-8458-A9E4F9A233A0}" type="parTrans" cxnId="{C89C48B5-1663-45AA-9EE0-EC826B0CA458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B2928495-77E0-4BDF-B0B3-AF4F439EF450}" type="sibTrans" cxnId="{C89C48B5-1663-45AA-9EE0-EC826B0CA458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E823313D-3364-477F-AC7D-65B4404B2B65}">
      <dgm:prSet phldrT="[Texto]"/>
      <dgm:spPr/>
      <dgm:t>
        <a:bodyPr/>
        <a:lstStyle/>
        <a:p>
          <a:pPr rtl="0"/>
          <a:r>
            <a:rPr lang="es" b="1" i="0" u="none" baseline="0" smtClean="0">
              <a:latin typeface="Myriad Pro" pitchFamily="34" charset="0"/>
              <a:ea typeface="MS PGothic" panose="020B0600070205080204" pitchFamily="34" charset="-128"/>
            </a:rPr>
            <a:t>Países con desempeño limitado</a:t>
          </a:r>
          <a:endParaRPr lang="es-NI" dirty="0">
            <a:latin typeface="Myriad Pro" pitchFamily="34" charset="0"/>
          </a:endParaRPr>
        </a:p>
      </dgm:t>
    </dgm:pt>
    <dgm:pt modelId="{05BD16D6-8BCE-476F-B2F3-2ABB03C915D3}" type="parTrans" cxnId="{C63EE2A1-95CD-45AB-8796-C24BBE6A44EF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064F25DB-0609-4438-9E2A-42918A985C4C}" type="sibTrans" cxnId="{C63EE2A1-95CD-45AB-8796-C24BBE6A44EF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E85B6523-D348-47B7-AFD8-1481FCCBD3EE}">
      <dgm:prSet phldrT="[Texto]"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PIB promedio per cápita de $11.000</a:t>
          </a:r>
          <a:endParaRPr lang="es-NI" dirty="0">
            <a:latin typeface="Myriad Pro" pitchFamily="34" charset="0"/>
          </a:endParaRPr>
        </a:p>
      </dgm:t>
    </dgm:pt>
    <dgm:pt modelId="{B9C7D109-5B7E-47FD-BE1C-10444B08AD0A}" type="parTrans" cxnId="{6FAC4D10-A8CA-4FE2-B476-079023160154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C283D10D-C405-45E5-A82F-C4577680CA9C}" type="sibTrans" cxnId="{6FAC4D10-A8CA-4FE2-B476-079023160154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20C4924F-38B9-4648-987B-5EF7D9E21938}">
      <dgm:prSet phldrT="[Texto]"/>
      <dgm:spPr/>
      <dgm:t>
        <a:bodyPr/>
        <a:lstStyle/>
        <a:p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Mezcla de democracias fuertes y débiles</a:t>
          </a:r>
          <a:endParaRPr lang="es-NI" dirty="0">
            <a:latin typeface="Myriad Pro" pitchFamily="34" charset="0"/>
          </a:endParaRPr>
        </a:p>
      </dgm:t>
    </dgm:pt>
    <dgm:pt modelId="{6D04F8F3-5B71-40F1-B5F5-1A049D439DBB}" type="parTrans" cxnId="{428C7228-B50C-4180-AEBA-0120559E9267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831D09C4-FAFF-43F5-AF66-83E5515D195E}" type="sibTrans" cxnId="{428C7228-B50C-4180-AEBA-0120559E9267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123BA01F-B10E-44E7-8621-C862FA561F64}">
      <dgm:prSet phldrT="[Texto]"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Se perciben como menos corruptos que los países con desempeño débil.</a:t>
          </a:r>
          <a:endParaRPr lang="es-NI" dirty="0">
            <a:latin typeface="Myriad Pro" pitchFamily="34" charset="0"/>
          </a:endParaRPr>
        </a:p>
      </dgm:t>
    </dgm:pt>
    <dgm:pt modelId="{20CA37B0-5AAB-491A-BB7A-527CE42213EC}" type="parTrans" cxnId="{354873B7-401A-4B7C-A82C-7ECCF355121D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6AE662E6-153D-4884-985C-C80B4B15DF5C}" type="sibTrans" cxnId="{354873B7-401A-4B7C-A82C-7ECCF355121D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4B6F2774-02A9-4251-8DC8-AC97DE5A06FF}">
      <dgm:prSet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La menor libertad de prensa. </a:t>
          </a:r>
          <a:endParaRPr lang="es-NI" dirty="0">
            <a:latin typeface="Myriad Pro" pitchFamily="34" charset="0"/>
          </a:endParaRPr>
        </a:p>
      </dgm:t>
    </dgm:pt>
    <dgm:pt modelId="{30C7D668-06FE-48BF-A2B4-EAA55F16735F}" type="parTrans" cxnId="{5D6A1E35-E3D2-4405-9A83-3AC1F28707CA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14C4BFAE-32CA-4FD9-B1DD-91251CA0EAC3}" type="sibTrans" cxnId="{5D6A1E35-E3D2-4405-9A83-3AC1F28707CA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E4976157-C5A8-4488-ACDD-CE13137499E4}">
      <dgm:prSet/>
      <dgm:spPr/>
      <dgm:t>
        <a:bodyPr/>
        <a:lstStyle/>
        <a:p>
          <a:pPr rtl="0"/>
          <a:r>
            <a:rPr lang="es" b="1" i="0" u="none" baseline="0" dirty="0" smtClean="0">
              <a:latin typeface="Myriad Pro" pitchFamily="34" charset="0"/>
              <a:ea typeface="MS PGothic" panose="020B0600070205080204" pitchFamily="34" charset="-128"/>
            </a:rPr>
            <a:t>Países con el mejor desempeño</a:t>
          </a:r>
          <a:endParaRPr lang="es-NI" dirty="0">
            <a:latin typeface="Myriad Pro" pitchFamily="34" charset="0"/>
          </a:endParaRPr>
        </a:p>
      </dgm:t>
    </dgm:pt>
    <dgm:pt modelId="{F1C421DA-CBED-402A-BA7C-266F3FB082C1}" type="parTrans" cxnId="{F9F3DC38-1047-4812-9D81-0BC9517EF103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070DF34B-68B8-4513-B705-781EC97539CA}" type="sibTrans" cxnId="{F9F3DC38-1047-4812-9D81-0BC9517EF103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FB5DC076-04F9-42CF-9177-6FC594F276B8}">
      <dgm:prSet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PIB promedio per cápita de $27.000</a:t>
          </a:r>
          <a:endParaRPr lang="es-NI">
            <a:latin typeface="Myriad Pro" pitchFamily="34" charset="0"/>
          </a:endParaRPr>
        </a:p>
      </dgm:t>
    </dgm:pt>
    <dgm:pt modelId="{4C064006-DF65-4740-9DB9-7D9F2EF894FF}" type="parTrans" cxnId="{DDBA92BA-3E69-45FF-8AD4-A0349B2C0169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102A4BD8-F395-4259-8F90-314A19D287BB}" type="sibTrans" cxnId="{DDBA92BA-3E69-45FF-8AD4-A0349B2C0169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796385F4-AA52-466B-8B66-436D0CDE0698}">
      <dgm:prSet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Mayormente democracias fuertes.</a:t>
          </a:r>
          <a:endParaRPr lang="es" b="0" i="0" u="none" baseline="0" dirty="0">
            <a:latin typeface="Myriad Pro" pitchFamily="34" charset="0"/>
            <a:ea typeface="MS PGothic" panose="020B0600070205080204" pitchFamily="34" charset="-128"/>
          </a:endParaRPr>
        </a:p>
      </dgm:t>
    </dgm:pt>
    <dgm:pt modelId="{F8076BFF-47D6-4E2E-8AAC-BC89E78E7595}" type="parTrans" cxnId="{0D27B4C6-DC98-40A5-8351-0461D3AA2D44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8E31DE32-2A40-4DAF-81B3-9210C3547463}" type="sibTrans" cxnId="{0D27B4C6-DC98-40A5-8351-0461D3AA2D44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67AA2FD6-0083-4137-B9E5-EBF8268E6373}">
      <dgm:prSet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La mayor libertad de prensa.</a:t>
          </a:r>
          <a:endParaRPr lang="es" b="0" i="0" u="none" baseline="0" dirty="0">
            <a:latin typeface="Myriad Pro" pitchFamily="34" charset="0"/>
            <a:ea typeface="MS PGothic" panose="020B0600070205080204" pitchFamily="34" charset="-128"/>
          </a:endParaRPr>
        </a:p>
      </dgm:t>
    </dgm:pt>
    <dgm:pt modelId="{7E937E0E-98D8-4ABC-8918-C1360005DF07}" type="parTrans" cxnId="{A1388A46-5AD6-46BC-A8FE-6F745F057308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C9ACD268-27E6-41E8-98DD-838CF70D39D9}" type="sibTrans" cxnId="{A1388A46-5AD6-46BC-A8FE-6F745F057308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A2820F17-BD82-4D41-8084-264B73902E6F}">
      <dgm:prSet/>
      <dgm:spPr/>
      <dgm:t>
        <a:bodyPr/>
        <a:lstStyle/>
        <a:p>
          <a:pPr rtl="0"/>
          <a:r>
            <a:rPr lang="es" b="0" i="0" u="none" baseline="0" smtClean="0">
              <a:latin typeface="Myriad Pro" pitchFamily="34" charset="0"/>
              <a:ea typeface="MS PGothic" panose="020B0600070205080204" pitchFamily="34" charset="-128"/>
            </a:rPr>
            <a:t>Se perciben como los menos corruptos.</a:t>
          </a:r>
          <a:endParaRPr lang="es" b="0" i="0" u="none" baseline="0" dirty="0">
            <a:latin typeface="Myriad Pro" pitchFamily="34" charset="0"/>
            <a:ea typeface="MS PGothic" panose="020B0600070205080204" pitchFamily="34" charset="-128"/>
          </a:endParaRPr>
        </a:p>
      </dgm:t>
    </dgm:pt>
    <dgm:pt modelId="{A35FFDAB-A4AC-4763-98A4-CB64CA042EDE}" type="parTrans" cxnId="{2A0BAAEA-F824-4FBF-BDBE-60F5CACE6196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802EA7FE-4EF0-4BA0-A479-CB11DFB2E184}" type="sibTrans" cxnId="{2A0BAAEA-F824-4FBF-BDBE-60F5CACE6196}">
      <dgm:prSet/>
      <dgm:spPr/>
      <dgm:t>
        <a:bodyPr/>
        <a:lstStyle/>
        <a:p>
          <a:endParaRPr lang="es-NI">
            <a:latin typeface="Myriad Pro" pitchFamily="34" charset="0"/>
          </a:endParaRPr>
        </a:p>
      </dgm:t>
    </dgm:pt>
    <dgm:pt modelId="{52562E1D-0F73-4A04-A9B3-4220E3EC370E}" type="pres">
      <dgm:prSet presAssocID="{CC08568F-7DCE-4FDC-A01B-AE0B2C9967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95668E30-80FB-4F4F-92C0-48CC03CE7BFE}" type="pres">
      <dgm:prSet presAssocID="{766DB24C-A1A4-4CF3-A37C-7577AEB68FEC}" presName="composite" presStyleCnt="0"/>
      <dgm:spPr/>
    </dgm:pt>
    <dgm:pt modelId="{BA2A1A54-B320-4D36-BE20-D406FE7A0F3A}" type="pres">
      <dgm:prSet presAssocID="{766DB24C-A1A4-4CF3-A37C-7577AEB68FE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5D5DE282-76C7-4056-B9B0-5F567A677340}" type="pres">
      <dgm:prSet presAssocID="{766DB24C-A1A4-4CF3-A37C-7577AEB68FE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353E8BD1-CE67-4204-8DCE-5B432BEC9F43}" type="pres">
      <dgm:prSet presAssocID="{952C0CA8-E956-48C9-9A14-160DB7B8BB71}" presName="space" presStyleCnt="0"/>
      <dgm:spPr/>
    </dgm:pt>
    <dgm:pt modelId="{67C1F041-D7D8-4038-AF67-553CDBE23289}" type="pres">
      <dgm:prSet presAssocID="{E823313D-3364-477F-AC7D-65B4404B2B65}" presName="composite" presStyleCnt="0"/>
      <dgm:spPr/>
    </dgm:pt>
    <dgm:pt modelId="{CBE538EB-99E5-4959-A0CE-CE5F9B239474}" type="pres">
      <dgm:prSet presAssocID="{E823313D-3364-477F-AC7D-65B4404B2B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BFE6338A-4218-4233-9C9D-7BC0D7D96CC2}" type="pres">
      <dgm:prSet presAssocID="{E823313D-3364-477F-AC7D-65B4404B2B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81FB5315-DDCA-43F5-BF22-F274B3C95AB1}" type="pres">
      <dgm:prSet presAssocID="{064F25DB-0609-4438-9E2A-42918A985C4C}" presName="space" presStyleCnt="0"/>
      <dgm:spPr/>
    </dgm:pt>
    <dgm:pt modelId="{325FE0A8-85E2-489C-B25B-BA8288F2A091}" type="pres">
      <dgm:prSet presAssocID="{E4976157-C5A8-4488-ACDD-CE13137499E4}" presName="composite" presStyleCnt="0"/>
      <dgm:spPr/>
    </dgm:pt>
    <dgm:pt modelId="{59B3363D-534B-4E54-8D6A-3DD1DDE6F563}" type="pres">
      <dgm:prSet presAssocID="{E4976157-C5A8-4488-ACDD-CE13137499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8E6650A8-83CD-4EEB-92B0-0EBC5720D8A6}" type="pres">
      <dgm:prSet presAssocID="{E4976157-C5A8-4488-ACDD-CE13137499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75B75520-3E0D-4FEC-9CEC-E68812BEC798}" type="presOf" srcId="{20C4924F-38B9-4648-987B-5EF7D9E21938}" destId="{BFE6338A-4218-4233-9C9D-7BC0D7D96CC2}" srcOrd="0" destOrd="1" presId="urn:microsoft.com/office/officeart/2005/8/layout/hList1"/>
    <dgm:cxn modelId="{6FAC4D10-A8CA-4FE2-B476-079023160154}" srcId="{E823313D-3364-477F-AC7D-65B4404B2B65}" destId="{E85B6523-D348-47B7-AFD8-1481FCCBD3EE}" srcOrd="0" destOrd="0" parTransId="{B9C7D109-5B7E-47FD-BE1C-10444B08AD0A}" sibTransId="{C283D10D-C405-45E5-A82F-C4577680CA9C}"/>
    <dgm:cxn modelId="{0F5A1518-37F9-4EEE-900A-D67A75DEC589}" srcId="{CC08568F-7DCE-4FDC-A01B-AE0B2C99674D}" destId="{766DB24C-A1A4-4CF3-A37C-7577AEB68FEC}" srcOrd="0" destOrd="0" parTransId="{5E761CD1-D33E-497A-AAC3-E27D7E8AAF23}" sibTransId="{952C0CA8-E956-48C9-9A14-160DB7B8BB71}"/>
    <dgm:cxn modelId="{F44879EC-EF52-4001-BFA6-3FDE58D20EA1}" srcId="{766DB24C-A1A4-4CF3-A37C-7577AEB68FEC}" destId="{15672606-7ED6-44D3-8C09-82C6704EC66E}" srcOrd="0" destOrd="0" parTransId="{F5FBD9C3-CD35-4891-8C02-91AD3A4F8C9C}" sibTransId="{4923EB12-7433-4AB1-AA72-FA6A6D2A0ADA}"/>
    <dgm:cxn modelId="{C63EE2A1-95CD-45AB-8796-C24BBE6A44EF}" srcId="{CC08568F-7DCE-4FDC-A01B-AE0B2C99674D}" destId="{E823313D-3364-477F-AC7D-65B4404B2B65}" srcOrd="1" destOrd="0" parTransId="{05BD16D6-8BCE-476F-B2F3-2ABB03C915D3}" sibTransId="{064F25DB-0609-4438-9E2A-42918A985C4C}"/>
    <dgm:cxn modelId="{C89C48B5-1663-45AA-9EE0-EC826B0CA458}" srcId="{766DB24C-A1A4-4CF3-A37C-7577AEB68FEC}" destId="{A5C0F94D-58D9-4B0B-93B9-B0941DD03F37}" srcOrd="3" destOrd="0" parTransId="{E1877406-C03D-4EE5-8458-A9E4F9A233A0}" sibTransId="{B2928495-77E0-4BDF-B0B3-AF4F439EF450}"/>
    <dgm:cxn modelId="{56267C69-666D-436F-B811-D52AADB13EDF}" type="presOf" srcId="{E823313D-3364-477F-AC7D-65B4404B2B65}" destId="{CBE538EB-99E5-4959-A0CE-CE5F9B239474}" srcOrd="0" destOrd="0" presId="urn:microsoft.com/office/officeart/2005/8/layout/hList1"/>
    <dgm:cxn modelId="{B0AC7AF2-CB59-4351-BCC3-4A310F2E3CFE}" type="presOf" srcId="{15672606-7ED6-44D3-8C09-82C6704EC66E}" destId="{5D5DE282-76C7-4056-B9B0-5F567A677340}" srcOrd="0" destOrd="0" presId="urn:microsoft.com/office/officeart/2005/8/layout/hList1"/>
    <dgm:cxn modelId="{3736F174-958F-404D-A257-BD019337EC59}" type="presOf" srcId="{A2820F17-BD82-4D41-8084-264B73902E6F}" destId="{8E6650A8-83CD-4EEB-92B0-0EBC5720D8A6}" srcOrd="0" destOrd="3" presId="urn:microsoft.com/office/officeart/2005/8/layout/hList1"/>
    <dgm:cxn modelId="{D91C12FE-86F5-4DED-BFBF-A77DFAEBF04E}" srcId="{766DB24C-A1A4-4CF3-A37C-7577AEB68FEC}" destId="{5F66309F-47EE-4B54-B8E9-7A66CA4833EE}" srcOrd="1" destOrd="0" parTransId="{0F4CA001-2630-4840-9F5A-D58103D9A0F5}" sibTransId="{1BACE5E4-68EF-4E75-90BA-D37C05B5825A}"/>
    <dgm:cxn modelId="{F9F3DC38-1047-4812-9D81-0BC9517EF103}" srcId="{CC08568F-7DCE-4FDC-A01B-AE0B2C99674D}" destId="{E4976157-C5A8-4488-ACDD-CE13137499E4}" srcOrd="2" destOrd="0" parTransId="{F1C421DA-CBED-402A-BA7C-266F3FB082C1}" sibTransId="{070DF34B-68B8-4513-B705-781EC97539CA}"/>
    <dgm:cxn modelId="{428C7228-B50C-4180-AEBA-0120559E9267}" srcId="{E823313D-3364-477F-AC7D-65B4404B2B65}" destId="{20C4924F-38B9-4648-987B-5EF7D9E21938}" srcOrd="1" destOrd="0" parTransId="{6D04F8F3-5B71-40F1-B5F5-1A049D439DBB}" sibTransId="{831D09C4-FAFF-43F5-AF66-83E5515D195E}"/>
    <dgm:cxn modelId="{5D6A1E35-E3D2-4405-9A83-3AC1F28707CA}" srcId="{766DB24C-A1A4-4CF3-A37C-7577AEB68FEC}" destId="{4B6F2774-02A9-4251-8DC8-AC97DE5A06FF}" srcOrd="2" destOrd="0" parTransId="{30C7D668-06FE-48BF-A2B4-EAA55F16735F}" sibTransId="{14C4BFAE-32CA-4FD9-B1DD-91251CA0EAC3}"/>
    <dgm:cxn modelId="{0D27B4C6-DC98-40A5-8351-0461D3AA2D44}" srcId="{E4976157-C5A8-4488-ACDD-CE13137499E4}" destId="{796385F4-AA52-466B-8B66-436D0CDE0698}" srcOrd="1" destOrd="0" parTransId="{F8076BFF-47D6-4E2E-8AAC-BC89E78E7595}" sibTransId="{8E31DE32-2A40-4DAF-81B3-9210C3547463}"/>
    <dgm:cxn modelId="{58D0E6B3-61D9-4C5A-94E5-BA0A29033162}" type="presOf" srcId="{796385F4-AA52-466B-8B66-436D0CDE0698}" destId="{8E6650A8-83CD-4EEB-92B0-0EBC5720D8A6}" srcOrd="0" destOrd="1" presId="urn:microsoft.com/office/officeart/2005/8/layout/hList1"/>
    <dgm:cxn modelId="{1D753F52-BAC8-4167-9D94-E0E61845CA2E}" type="presOf" srcId="{67AA2FD6-0083-4137-B9E5-EBF8268E6373}" destId="{8E6650A8-83CD-4EEB-92B0-0EBC5720D8A6}" srcOrd="0" destOrd="2" presId="urn:microsoft.com/office/officeart/2005/8/layout/hList1"/>
    <dgm:cxn modelId="{A1388A46-5AD6-46BC-A8FE-6F745F057308}" srcId="{E4976157-C5A8-4488-ACDD-CE13137499E4}" destId="{67AA2FD6-0083-4137-B9E5-EBF8268E6373}" srcOrd="2" destOrd="0" parTransId="{7E937E0E-98D8-4ABC-8918-C1360005DF07}" sibTransId="{C9ACD268-27E6-41E8-98DD-838CF70D39D9}"/>
    <dgm:cxn modelId="{EA61D986-FB4F-405B-A97B-08A6F9DE79A5}" type="presOf" srcId="{4B6F2774-02A9-4251-8DC8-AC97DE5A06FF}" destId="{5D5DE282-76C7-4056-B9B0-5F567A677340}" srcOrd="0" destOrd="2" presId="urn:microsoft.com/office/officeart/2005/8/layout/hList1"/>
    <dgm:cxn modelId="{1461E6A8-E9F7-4B7A-8207-336DACD41457}" type="presOf" srcId="{FB5DC076-04F9-42CF-9177-6FC594F276B8}" destId="{8E6650A8-83CD-4EEB-92B0-0EBC5720D8A6}" srcOrd="0" destOrd="0" presId="urn:microsoft.com/office/officeart/2005/8/layout/hList1"/>
    <dgm:cxn modelId="{67AC7838-2A34-4246-8E1E-43D7850DA3EE}" type="presOf" srcId="{E85B6523-D348-47B7-AFD8-1481FCCBD3EE}" destId="{BFE6338A-4218-4233-9C9D-7BC0D7D96CC2}" srcOrd="0" destOrd="0" presId="urn:microsoft.com/office/officeart/2005/8/layout/hList1"/>
    <dgm:cxn modelId="{D2CF9767-532A-4D7C-9D81-C02A2BF61123}" type="presOf" srcId="{123BA01F-B10E-44E7-8621-C862FA561F64}" destId="{BFE6338A-4218-4233-9C9D-7BC0D7D96CC2}" srcOrd="0" destOrd="2" presId="urn:microsoft.com/office/officeart/2005/8/layout/hList1"/>
    <dgm:cxn modelId="{35DB015F-B83A-48BF-9410-73C9E603CD98}" type="presOf" srcId="{5F66309F-47EE-4B54-B8E9-7A66CA4833EE}" destId="{5D5DE282-76C7-4056-B9B0-5F567A677340}" srcOrd="0" destOrd="1" presId="urn:microsoft.com/office/officeart/2005/8/layout/hList1"/>
    <dgm:cxn modelId="{7A5338E3-B2FC-4F05-993A-8E5A5FFAB14A}" type="presOf" srcId="{A5C0F94D-58D9-4B0B-93B9-B0941DD03F37}" destId="{5D5DE282-76C7-4056-B9B0-5F567A677340}" srcOrd="0" destOrd="3" presId="urn:microsoft.com/office/officeart/2005/8/layout/hList1"/>
    <dgm:cxn modelId="{DDBA92BA-3E69-45FF-8AD4-A0349B2C0169}" srcId="{E4976157-C5A8-4488-ACDD-CE13137499E4}" destId="{FB5DC076-04F9-42CF-9177-6FC594F276B8}" srcOrd="0" destOrd="0" parTransId="{4C064006-DF65-4740-9DB9-7D9F2EF894FF}" sibTransId="{102A4BD8-F395-4259-8F90-314A19D287BB}"/>
    <dgm:cxn modelId="{6FF465E7-86DA-4863-9C5E-C59B85BF7BB7}" type="presOf" srcId="{766DB24C-A1A4-4CF3-A37C-7577AEB68FEC}" destId="{BA2A1A54-B320-4D36-BE20-D406FE7A0F3A}" srcOrd="0" destOrd="0" presId="urn:microsoft.com/office/officeart/2005/8/layout/hList1"/>
    <dgm:cxn modelId="{2A0BAAEA-F824-4FBF-BDBE-60F5CACE6196}" srcId="{E4976157-C5A8-4488-ACDD-CE13137499E4}" destId="{A2820F17-BD82-4D41-8084-264B73902E6F}" srcOrd="3" destOrd="0" parTransId="{A35FFDAB-A4AC-4763-98A4-CB64CA042EDE}" sibTransId="{802EA7FE-4EF0-4BA0-A479-CB11DFB2E184}"/>
    <dgm:cxn modelId="{354873B7-401A-4B7C-A82C-7ECCF355121D}" srcId="{E823313D-3364-477F-AC7D-65B4404B2B65}" destId="{123BA01F-B10E-44E7-8621-C862FA561F64}" srcOrd="2" destOrd="0" parTransId="{20CA37B0-5AAB-491A-BB7A-527CE42213EC}" sibTransId="{6AE662E6-153D-4884-985C-C80B4B15DF5C}"/>
    <dgm:cxn modelId="{27CE7461-9DD3-4151-A7BD-607DC0F28568}" type="presOf" srcId="{E4976157-C5A8-4488-ACDD-CE13137499E4}" destId="{59B3363D-534B-4E54-8D6A-3DD1DDE6F563}" srcOrd="0" destOrd="0" presId="urn:microsoft.com/office/officeart/2005/8/layout/hList1"/>
    <dgm:cxn modelId="{03C96691-4D2F-4D89-8E47-E513E20EE77C}" type="presOf" srcId="{CC08568F-7DCE-4FDC-A01B-AE0B2C99674D}" destId="{52562E1D-0F73-4A04-A9B3-4220E3EC370E}" srcOrd="0" destOrd="0" presId="urn:microsoft.com/office/officeart/2005/8/layout/hList1"/>
    <dgm:cxn modelId="{568BE190-2F8E-4773-B59A-21EA805C2A48}" type="presParOf" srcId="{52562E1D-0F73-4A04-A9B3-4220E3EC370E}" destId="{95668E30-80FB-4F4F-92C0-48CC03CE7BFE}" srcOrd="0" destOrd="0" presId="urn:microsoft.com/office/officeart/2005/8/layout/hList1"/>
    <dgm:cxn modelId="{9D472B43-C4DF-468B-8E3B-6C05653BCE95}" type="presParOf" srcId="{95668E30-80FB-4F4F-92C0-48CC03CE7BFE}" destId="{BA2A1A54-B320-4D36-BE20-D406FE7A0F3A}" srcOrd="0" destOrd="0" presId="urn:microsoft.com/office/officeart/2005/8/layout/hList1"/>
    <dgm:cxn modelId="{A2CE964F-D06D-4140-B53C-93EF471B908E}" type="presParOf" srcId="{95668E30-80FB-4F4F-92C0-48CC03CE7BFE}" destId="{5D5DE282-76C7-4056-B9B0-5F567A677340}" srcOrd="1" destOrd="0" presId="urn:microsoft.com/office/officeart/2005/8/layout/hList1"/>
    <dgm:cxn modelId="{35BA9086-1005-4D7B-B917-A35EA01744D6}" type="presParOf" srcId="{52562E1D-0F73-4A04-A9B3-4220E3EC370E}" destId="{353E8BD1-CE67-4204-8DCE-5B432BEC9F43}" srcOrd="1" destOrd="0" presId="urn:microsoft.com/office/officeart/2005/8/layout/hList1"/>
    <dgm:cxn modelId="{2DB65CBE-56B5-45F3-B4A4-AED2F89A0063}" type="presParOf" srcId="{52562E1D-0F73-4A04-A9B3-4220E3EC370E}" destId="{67C1F041-D7D8-4038-AF67-553CDBE23289}" srcOrd="2" destOrd="0" presId="urn:microsoft.com/office/officeart/2005/8/layout/hList1"/>
    <dgm:cxn modelId="{1FCEB130-EAA1-40F0-842D-1B0C97458025}" type="presParOf" srcId="{67C1F041-D7D8-4038-AF67-553CDBE23289}" destId="{CBE538EB-99E5-4959-A0CE-CE5F9B239474}" srcOrd="0" destOrd="0" presId="urn:microsoft.com/office/officeart/2005/8/layout/hList1"/>
    <dgm:cxn modelId="{091FE8F6-C969-472B-9C4E-BEAA9693066A}" type="presParOf" srcId="{67C1F041-D7D8-4038-AF67-553CDBE23289}" destId="{BFE6338A-4218-4233-9C9D-7BC0D7D96CC2}" srcOrd="1" destOrd="0" presId="urn:microsoft.com/office/officeart/2005/8/layout/hList1"/>
    <dgm:cxn modelId="{B769CE4D-6166-4FC8-B0B0-A6EB691850E1}" type="presParOf" srcId="{52562E1D-0F73-4A04-A9B3-4220E3EC370E}" destId="{81FB5315-DDCA-43F5-BF22-F274B3C95AB1}" srcOrd="3" destOrd="0" presId="urn:microsoft.com/office/officeart/2005/8/layout/hList1"/>
    <dgm:cxn modelId="{D6081095-C328-48C6-BC88-A14FC946F804}" type="presParOf" srcId="{52562E1D-0F73-4A04-A9B3-4220E3EC370E}" destId="{325FE0A8-85E2-489C-B25B-BA8288F2A091}" srcOrd="4" destOrd="0" presId="urn:microsoft.com/office/officeart/2005/8/layout/hList1"/>
    <dgm:cxn modelId="{11539B26-DA01-4C78-A028-828682AD86E6}" type="presParOf" srcId="{325FE0A8-85E2-489C-B25B-BA8288F2A091}" destId="{59B3363D-534B-4E54-8D6A-3DD1DDE6F563}" srcOrd="0" destOrd="0" presId="urn:microsoft.com/office/officeart/2005/8/layout/hList1"/>
    <dgm:cxn modelId="{BE213965-6CA7-4278-92F3-103B00F5FA1D}" type="presParOf" srcId="{325FE0A8-85E2-489C-B25B-BA8288F2A091}" destId="{8E6650A8-83CD-4EEB-92B0-0EBC5720D8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453CD-7D2A-48E1-9EBA-FA81159B71D2}">
      <dsp:nvSpPr>
        <dsp:cNvPr id="0" name=""/>
        <dsp:cNvSpPr/>
      </dsp:nvSpPr>
      <dsp:spPr>
        <a:xfrm>
          <a:off x="7233" y="466742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100" b="1" kern="1200" dirty="0" smtClean="0"/>
            <a:t>Expertos de cada país responden cuestionario</a:t>
          </a:r>
          <a:endParaRPr lang="es-NI" sz="2100" b="1" kern="1200" dirty="0"/>
        </a:p>
      </dsp:txBody>
      <dsp:txXfrm>
        <a:off x="45225" y="504734"/>
        <a:ext cx="2085893" cy="1221142"/>
      </dsp:txXfrm>
    </dsp:sp>
    <dsp:sp modelId="{4FF53FEE-28F4-417D-B5A7-6809461BB286}">
      <dsp:nvSpPr>
        <dsp:cNvPr id="0" name=""/>
        <dsp:cNvSpPr/>
      </dsp:nvSpPr>
      <dsp:spPr>
        <a:xfrm>
          <a:off x="2359355" y="847232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700" b="1" kern="1200"/>
        </a:p>
      </dsp:txBody>
      <dsp:txXfrm>
        <a:off x="2359355" y="954461"/>
        <a:ext cx="320822" cy="321687"/>
      </dsp:txXfrm>
    </dsp:sp>
    <dsp:sp modelId="{9C6EB827-2860-4A39-BB7B-27AC5D226553}">
      <dsp:nvSpPr>
        <dsp:cNvPr id="0" name=""/>
        <dsp:cNvSpPr/>
      </dsp:nvSpPr>
      <dsp:spPr>
        <a:xfrm>
          <a:off x="3033861" y="466742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100" b="1" kern="1200" dirty="0" smtClean="0"/>
            <a:t>IBP revisa</a:t>
          </a:r>
          <a:endParaRPr lang="es-NI" sz="2100" b="1" kern="1200" dirty="0"/>
        </a:p>
      </dsp:txBody>
      <dsp:txXfrm>
        <a:off x="3071853" y="504734"/>
        <a:ext cx="2085893" cy="1221142"/>
      </dsp:txXfrm>
    </dsp:sp>
    <dsp:sp modelId="{78BBEBD9-FDF7-46FB-B4CF-D4F4B1F78D8E}">
      <dsp:nvSpPr>
        <dsp:cNvPr id="0" name=""/>
        <dsp:cNvSpPr/>
      </dsp:nvSpPr>
      <dsp:spPr>
        <a:xfrm>
          <a:off x="5385983" y="847232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700" b="1" kern="1200"/>
        </a:p>
      </dsp:txBody>
      <dsp:txXfrm>
        <a:off x="5385983" y="954461"/>
        <a:ext cx="320822" cy="321687"/>
      </dsp:txXfrm>
    </dsp:sp>
    <dsp:sp modelId="{193D047A-801A-4886-BBD0-79DA5C98C9BF}">
      <dsp:nvSpPr>
        <dsp:cNvPr id="0" name=""/>
        <dsp:cNvSpPr/>
      </dsp:nvSpPr>
      <dsp:spPr>
        <a:xfrm>
          <a:off x="6060489" y="466742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100" b="1" kern="1200" dirty="0" smtClean="0"/>
            <a:t>Revisión externa en cada país</a:t>
          </a:r>
          <a:endParaRPr lang="es-NI" sz="2100" b="1" kern="1200" dirty="0"/>
        </a:p>
      </dsp:txBody>
      <dsp:txXfrm>
        <a:off x="6098481" y="504734"/>
        <a:ext cx="2085893" cy="1221142"/>
      </dsp:txXfrm>
    </dsp:sp>
    <dsp:sp modelId="{BFF199B0-D1B7-401A-84F8-1758A6C502A2}">
      <dsp:nvSpPr>
        <dsp:cNvPr id="0" name=""/>
        <dsp:cNvSpPr/>
      </dsp:nvSpPr>
      <dsp:spPr>
        <a:xfrm rot="5400000">
          <a:off x="6912269" y="1915199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700" b="1" kern="1200"/>
        </a:p>
      </dsp:txBody>
      <dsp:txXfrm rot="-5400000">
        <a:off x="6980585" y="1954113"/>
        <a:ext cx="321687" cy="320822"/>
      </dsp:txXfrm>
    </dsp:sp>
    <dsp:sp modelId="{B16C0866-03A4-46F7-95B1-C71C10D7F4EA}">
      <dsp:nvSpPr>
        <dsp:cNvPr id="0" name=""/>
        <dsp:cNvSpPr/>
      </dsp:nvSpPr>
      <dsp:spPr>
        <a:xfrm>
          <a:off x="6060489" y="262861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100" b="1" kern="1200" dirty="0" smtClean="0"/>
            <a:t>Revisión del Gobierno central</a:t>
          </a:r>
          <a:endParaRPr lang="es-NI" sz="2100" b="1" kern="1200" dirty="0"/>
        </a:p>
      </dsp:txBody>
      <dsp:txXfrm>
        <a:off x="6098481" y="2666611"/>
        <a:ext cx="2085893" cy="1221142"/>
      </dsp:txXfrm>
    </dsp:sp>
    <dsp:sp modelId="{7E5FEF1A-087E-4CF7-88DC-B559A7977E94}">
      <dsp:nvSpPr>
        <dsp:cNvPr id="0" name=""/>
        <dsp:cNvSpPr/>
      </dsp:nvSpPr>
      <dsp:spPr>
        <a:xfrm rot="10800000">
          <a:off x="5411926" y="3009109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700" b="1" kern="1200"/>
        </a:p>
      </dsp:txBody>
      <dsp:txXfrm rot="10800000">
        <a:off x="5549421" y="3116338"/>
        <a:ext cx="320822" cy="321687"/>
      </dsp:txXfrm>
    </dsp:sp>
    <dsp:sp modelId="{26E9AA80-A628-48A6-BDAF-86075DBD82B0}">
      <dsp:nvSpPr>
        <dsp:cNvPr id="0" name=""/>
        <dsp:cNvSpPr/>
      </dsp:nvSpPr>
      <dsp:spPr>
        <a:xfrm>
          <a:off x="3033861" y="262861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100" b="1" kern="1200" dirty="0" smtClean="0"/>
            <a:t>Revisión final IBP</a:t>
          </a:r>
          <a:endParaRPr lang="es-NI" sz="2100" b="1" kern="1200" dirty="0"/>
        </a:p>
      </dsp:txBody>
      <dsp:txXfrm>
        <a:off x="3071853" y="2666611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6D1A-C838-45AC-9A9F-041022E1CFFA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D0191-F1BA-48F4-B8F5-DD3EACFECA42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16756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5A2A-106A-460D-9F82-806F9BF80BE5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4C85B-C13A-4B8B-9271-4632D0BECA1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3160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C85B-C13A-4B8B-9271-4632D0BECA18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4438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C85B-C13A-4B8B-9271-4632D0BECA18}" type="slidenum">
              <a:rPr lang="es-NI" smtClean="0"/>
              <a:t>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1764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C85B-C13A-4B8B-9271-4632D0BECA18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510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C85B-C13A-4B8B-9271-4632D0BECA18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9038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C85B-C13A-4B8B-9271-4632D0BECA18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323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ffhdfhg</a:t>
            </a:r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C85B-C13A-4B8B-9271-4632D0BECA18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3957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  <p:pic>
        <p:nvPicPr>
          <p:cNvPr id="7" name="Picture 3" descr="K:\MANUAL DE MARCA IEEPP\LOGO - VARIACIONES\variaciones de color - logo\Variantes de color del logo y sus elementos\colores\Logo nombre completo (en azul)\IEEPPlogo-nombrecompletoazu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2555776" cy="12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atos\Documents\IEEPP\International Budget Partnership - IBP\OBS 2015\IBP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1390"/>
            <a:ext cx="2341636" cy="7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62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897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9106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NI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  <p:pic>
        <p:nvPicPr>
          <p:cNvPr id="8" name="Picture 3" descr="K:\MANUAL DE MARCA IEEPP\LOGO - VARIACIONES\variaciones de color - logo\Variantes de color del logo y sus elementos\colores\Logo nombre completo (en azul)\IEEPPlogo-nombrecompletoazu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2555776" cy="12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atos\Documents\IEEPP\International Budget Partnership - IBP\OBS 2015\IBP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1390"/>
            <a:ext cx="2341636" cy="7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245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1783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3933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6075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5187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9349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0232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317F-CF12-4F84-9CA1-C731DD00B0FD}" type="datetimeFigureOut">
              <a:rPr lang="es-NI" smtClean="0"/>
              <a:t>04/04/2017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1F3A-85F9-4C2B-8E44-424CDAFCFCD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8382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urvey.internationalbudget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Encuesta de presupuesto Abierto (OBS) 2015</a:t>
            </a:r>
            <a:endParaRPr lang="es-NI" b="1" dirty="0">
              <a:solidFill>
                <a:schemeClr val="accent1"/>
              </a:solidFill>
              <a:latin typeface="Myriad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NI" dirty="0" smtClean="0">
                <a:solidFill>
                  <a:schemeClr val="accent1"/>
                </a:solidFill>
                <a:latin typeface="Myriad Pro" pitchFamily="34" charset="0"/>
              </a:rPr>
              <a:t>Hallazgos internacionales y nacionales</a:t>
            </a:r>
            <a:endParaRPr lang="es-NI" dirty="0">
              <a:solidFill>
                <a:schemeClr val="accent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10313"/>
              </p:ext>
            </p:extLst>
          </p:nvPr>
        </p:nvGraphicFramePr>
        <p:xfrm>
          <a:off x="457200" y="1844824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0500" y="1242338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s" b="1" i="0" u="none" baseline="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Caracterización </a:t>
            </a:r>
            <a:r>
              <a:rPr lang="es" b="1" i="0" u="none" baseline="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de los </a:t>
            </a:r>
            <a:r>
              <a:rPr lang="es" b="1" i="0" u="none" baseline="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países</a:t>
            </a:r>
            <a:endParaRPr lang="es" b="1" i="0" u="none" baseline="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3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85000" lnSpcReduction="20000"/>
          </a:bodyPr>
          <a:lstStyle/>
          <a:p>
            <a:r>
              <a:rPr lang="es-NI" dirty="0" smtClean="0">
                <a:solidFill>
                  <a:schemeClr val="accent1"/>
                </a:solidFill>
                <a:latin typeface="Myriad Pro" pitchFamily="34" charset="0"/>
              </a:rPr>
              <a:t>Entre </a:t>
            </a:r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2012 y 2015, </a:t>
            </a:r>
            <a:r>
              <a:rPr lang="es-NI" dirty="0" smtClean="0">
                <a:solidFill>
                  <a:schemeClr val="accent1"/>
                </a:solidFill>
                <a:latin typeface="Myriad Pro" pitchFamily="34" charset="0"/>
              </a:rPr>
              <a:t>se hicieron </a:t>
            </a:r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escasos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progresos hacia una mayor transparencia</a:t>
            </a:r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.</a:t>
            </a:r>
            <a:endParaRPr lang="es-NI" b="1" dirty="0">
              <a:solidFill>
                <a:schemeClr val="accent1"/>
              </a:solidFill>
              <a:latin typeface="Myriad Pro" pitchFamily="34" charset="0"/>
            </a:endParaRPr>
          </a:p>
          <a:p>
            <a:endParaRPr lang="es-NI" dirty="0">
              <a:solidFill>
                <a:schemeClr val="accent1"/>
              </a:solidFill>
              <a:latin typeface="Myriad Pro" pitchFamily="34" charset="0"/>
            </a:endParaRPr>
          </a:p>
          <a:p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Los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problemas</a:t>
            </a:r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 asociados con la falta de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transparencia</a:t>
            </a:r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 están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intensificados</a:t>
            </a:r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 por una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participación pública inadecuada y vigilancia débil</a:t>
            </a:r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.</a:t>
            </a:r>
          </a:p>
          <a:p>
            <a:endParaRPr lang="es-NI" dirty="0">
              <a:solidFill>
                <a:schemeClr val="accent1"/>
              </a:solidFill>
              <a:latin typeface="Myriad Pro" pitchFamily="34" charset="0"/>
            </a:endParaRPr>
          </a:p>
          <a:p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De los 102 países encuestados,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solo cuatro tienen un desempeño adecuado en los tres pilares de la rendición de cuentas presupuestaria</a:t>
            </a:r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3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98216"/>
              </p:ext>
            </p:extLst>
          </p:nvPr>
        </p:nvGraphicFramePr>
        <p:xfrm>
          <a:off x="-18969" y="1098591"/>
          <a:ext cx="895955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215"/>
                <a:gridCol w="1201578"/>
                <a:gridCol w="1471894"/>
                <a:gridCol w="1027416"/>
                <a:gridCol w="1320310"/>
                <a:gridCol w="1331043"/>
                <a:gridCol w="1392096"/>
              </a:tblGrid>
              <a:tr h="417711">
                <a:tc gridSpan="2">
                  <a:txBody>
                    <a:bodyPr/>
                    <a:lstStyle/>
                    <a:p>
                      <a:pPr algn="ctr" rtl="0"/>
                      <a:r>
                        <a:rPr lang="es" sz="2800" b="0" i="0" u="none" baseline="0" dirty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0 de 4</a:t>
                      </a:r>
                      <a:endParaRPr lang="es" sz="28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rgbClr val="005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s" sz="2800" b="0" i="0" u="none" baseline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1 de 4</a:t>
                      </a:r>
                      <a:endParaRPr lang="es" sz="28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rgbClr val="0055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" sz="12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2800" b="0" i="0" u="none" baseline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2 de 4</a:t>
                      </a:r>
                      <a:endParaRPr lang="es" sz="28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rgbClr val="005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2800" b="0" i="0" u="none" baseline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3 de 4</a:t>
                      </a:r>
                      <a:endParaRPr lang="es" sz="28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rgbClr val="0055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2800" b="0" i="0" u="none" baseline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4 de 4</a:t>
                      </a:r>
                      <a:endParaRPr lang="es" sz="2800" dirty="0"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rgbClr val="005580"/>
                    </a:solidFill>
                  </a:tcPr>
                </a:tc>
              </a:tr>
              <a:tr h="4029684">
                <a:tc>
                  <a:txBody>
                    <a:bodyPr/>
                    <a:lstStyle/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Afganistán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Argelia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Azerbaiyán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Benín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Bolivia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Burkina Faso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Camboya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Camerún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China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Rep. Democrática del Congo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Egipto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Guinea Ecuatorial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Fiyi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Irak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Jordania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Líbano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Liberia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Marruecos</a:t>
                      </a:r>
                    </a:p>
                  </a:txBody>
                  <a:tcPr marT="91440" marB="0">
                    <a:solidFill>
                      <a:srgbClr val="E77033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Mozambique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Myanmar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Papúa Nueva Guinea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Qatar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Ruanda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Santo Tomé y Príncipe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Arabia Saudita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Sudán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Tanzania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Túnez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Yemen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Zambia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Zimbabue</a:t>
                      </a:r>
                      <a:endParaRPr lang="es" sz="140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rgbClr val="E77033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Albania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Argentina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Bangladesh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Bosnia y Herzegovina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Chad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Croacia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República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Dominicana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Ecuador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Ghana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Guatemala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Honduras Hungría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India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Kazajistán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Kenia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República de Kirguistán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Macedonia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Malasia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Mali</a:t>
                      </a:r>
                    </a:p>
                    <a:p>
                      <a:pPr algn="l" rtl="0"/>
                      <a:endParaRPr lang="es" sz="140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Namibia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Nepal</a:t>
                      </a:r>
                    </a:p>
                    <a:p>
                      <a:pPr marL="0" indent="0" algn="l" rtl="0"/>
                      <a:r>
                        <a:rPr lang="es" sz="1400" b="1" i="0" u="non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Nicaragua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Níger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Nigeria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Pakistán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Senegal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Serbia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Sierra Leona 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Eslovaquia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España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Sri Lanka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Tailandia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Timor Oriental 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Turquía</a:t>
                      </a:r>
                    </a:p>
                    <a:p>
                      <a:pPr marL="0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Venezuela</a:t>
                      </a:r>
                    </a:p>
                    <a:p>
                      <a:pPr algn="l" rtl="0"/>
                      <a:endParaRPr lang="es" sz="140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pPr algn="l" rtl="0"/>
                      <a:endParaRPr lang="es" sz="140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pPr marL="0" indent="0" algn="l" rtl="0"/>
                      <a:endParaRPr lang="es" sz="140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pPr marL="0" indent="0" algn="l" rtl="0"/>
                      <a:endParaRPr lang="es" sz="140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Botsuana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Bulgaria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Chile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Colombia</a:t>
                      </a:r>
                    </a:p>
                    <a:p>
                      <a:pPr algn="l" defTabSz="1082675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Costa Rica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El Salvador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Indonesia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Malaui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México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Mongolia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Polonia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Rumania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Tayikistán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Trinidad y Tobago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Uganda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Ucrania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Reino Unido </a:t>
                      </a:r>
                    </a:p>
                    <a:p>
                      <a:pPr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Vietnam</a:t>
                      </a:r>
                    </a:p>
                  </a:txBody>
                  <a:tcPr marT="91440" marB="0">
                    <a:solidFill>
                      <a:srgbClr val="E77033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República Checa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Francia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Georgia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Alemania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Italia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Nueva Zelanda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Perú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Filipinas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Portugal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Rusia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Eslovenia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Corea del Sur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Suecia</a:t>
                      </a:r>
                      <a:endParaRPr lang="es" sz="1400" dirty="0" smtClean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T="9144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Brasil Noruega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Sudáfrica</a:t>
                      </a:r>
                    </a:p>
                    <a:p>
                      <a:pPr marL="122238" indent="0" algn="l" rtl="0"/>
                      <a:r>
                        <a:rPr lang="es" sz="1400" b="0" i="0" u="none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Estados Unidos</a:t>
                      </a:r>
                    </a:p>
                  </a:txBody>
                  <a:tcPr marT="91440" marB="0">
                    <a:solidFill>
                      <a:srgbClr val="E77033">
                        <a:alpha val="1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1331640" y="645333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200" b="1" i="0" u="none" baseline="0" dirty="0"/>
              <a:t>32 países</a:t>
            </a:r>
            <a:endParaRPr lang="es" sz="1200" b="1" dirty="0"/>
          </a:p>
        </p:txBody>
      </p:sp>
      <p:sp>
        <p:nvSpPr>
          <p:cNvPr id="6" name="TextBox 7"/>
          <p:cNvSpPr txBox="1"/>
          <p:nvPr/>
        </p:nvSpPr>
        <p:spPr>
          <a:xfrm>
            <a:off x="3707904" y="6453335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200" b="1" i="0" u="none" baseline="0" dirty="0"/>
              <a:t>35 </a:t>
            </a:r>
            <a:r>
              <a:rPr lang="es" sz="1200" b="1" i="0" u="none" baseline="0" dirty="0" smtClean="0"/>
              <a:t>países</a:t>
            </a:r>
            <a:endParaRPr lang="es" sz="1200" b="1" dirty="0"/>
          </a:p>
        </p:txBody>
      </p:sp>
      <p:sp>
        <p:nvSpPr>
          <p:cNvPr id="7" name="TextBox 8"/>
          <p:cNvSpPr txBox="1"/>
          <p:nvPr/>
        </p:nvSpPr>
        <p:spPr>
          <a:xfrm>
            <a:off x="5038392" y="648045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200" b="1" i="0" u="none" baseline="0" dirty="0"/>
              <a:t>18 países</a:t>
            </a:r>
            <a:endParaRPr lang="es" sz="1200" b="1" dirty="0"/>
          </a:p>
        </p:txBody>
      </p:sp>
      <p:sp>
        <p:nvSpPr>
          <p:cNvPr id="8" name="TextBox 9"/>
          <p:cNvSpPr txBox="1"/>
          <p:nvPr/>
        </p:nvSpPr>
        <p:spPr>
          <a:xfrm>
            <a:off x="6372200" y="645333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200" b="1" i="0" u="none" baseline="0" dirty="0"/>
              <a:t>13 países</a:t>
            </a:r>
            <a:endParaRPr lang="es" sz="1200" b="1" dirty="0"/>
          </a:p>
        </p:txBody>
      </p:sp>
      <p:sp>
        <p:nvSpPr>
          <p:cNvPr id="9" name="TextBox 10"/>
          <p:cNvSpPr txBox="1"/>
          <p:nvPr/>
        </p:nvSpPr>
        <p:spPr>
          <a:xfrm>
            <a:off x="7740352" y="6453333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200" b="1" i="0" u="none" baseline="0"/>
              <a:t>4 países</a:t>
            </a:r>
            <a:endParaRPr lang="es" sz="1200" b="1" dirty="0"/>
          </a:p>
        </p:txBody>
      </p:sp>
      <p:sp>
        <p:nvSpPr>
          <p:cNvPr id="10" name="TextBox 11"/>
          <p:cNvSpPr txBox="1"/>
          <p:nvPr/>
        </p:nvSpPr>
        <p:spPr>
          <a:xfrm>
            <a:off x="158451" y="6628992"/>
            <a:ext cx="83181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 rtl="0"/>
            <a:r>
              <a:rPr lang="es" sz="800" b="0" i="0" u="none" baseline="0"/>
              <a:t>Nota: Adecuado se refiere a puntajes superiores a 60 en transparencia, participación y las dos mediciones que abarcan la vigilancia.</a:t>
            </a:r>
            <a:endParaRPr lang="es" sz="800" dirty="0"/>
          </a:p>
        </p:txBody>
      </p:sp>
    </p:spTree>
    <p:extLst>
      <p:ext uri="{BB962C8B-B14F-4D97-AF65-F5344CB8AC3E}">
        <p14:creationId xmlns:p14="http://schemas.microsoft.com/office/powerpoint/2010/main" val="9463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3498" y="1124744"/>
            <a:ext cx="4558502" cy="5733256"/>
          </a:xfrm>
        </p:spPr>
        <p:txBody>
          <a:bodyPr>
            <a:normAutofit/>
          </a:bodyPr>
          <a:lstStyle/>
          <a:p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El puntaje promedio </a:t>
            </a:r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es 45 </a:t>
            </a: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de 100. </a:t>
            </a:r>
          </a:p>
          <a:p>
            <a:endParaRPr lang="es-NI" sz="2400" dirty="0">
              <a:solidFill>
                <a:schemeClr val="accent1"/>
              </a:solidFill>
              <a:latin typeface="Myriad Pro" pitchFamily="34" charset="0"/>
            </a:endParaRPr>
          </a:p>
          <a:p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78 países tienen un puntaje de 60 o menos, lo que significa que proveen información insuficiente.</a:t>
            </a:r>
          </a:p>
          <a:p>
            <a:endParaRPr lang="es-NI" sz="2400" dirty="0">
              <a:solidFill>
                <a:schemeClr val="accent1"/>
              </a:solidFill>
              <a:latin typeface="Myriad Pro" pitchFamily="34" charset="0"/>
            </a:endParaRPr>
          </a:p>
          <a:p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17 países tienen un puntaje de 20 o menos, lo que significa que proveen información escasa al público o no la proveen.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764704"/>
            <a:ext cx="479594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710952"/>
          </a:xfrm>
        </p:spPr>
        <p:txBody>
          <a:bodyPr>
            <a:normAutofit/>
          </a:bodyPr>
          <a:lstStyle/>
          <a:p>
            <a:r>
              <a:rPr lang="es" sz="36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El progreso global </a:t>
            </a:r>
            <a:r>
              <a:rPr lang="es" sz="36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modesto</a:t>
            </a:r>
            <a:r>
              <a:rPr lang="es" sz="36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... </a:t>
            </a:r>
            <a:endParaRPr lang="es-NI" sz="3600" dirty="0">
              <a:latin typeface="Myriad Pro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68052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El puntaje promedio global en el Índice de Presupuesto Abierto aumentó de </a:t>
            </a:r>
            <a:r>
              <a:rPr lang="es" sz="22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43 a 46</a:t>
            </a:r>
            <a:r>
              <a:rPr lang="es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 en los 100 países para los cuales </a:t>
            </a:r>
            <a:r>
              <a:rPr lang="es" sz="22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hay datos </a:t>
            </a:r>
            <a:r>
              <a:rPr lang="es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comparables. </a:t>
            </a:r>
          </a:p>
          <a:p>
            <a:pPr>
              <a:spcBef>
                <a:spcPct val="0"/>
              </a:spcBef>
              <a:defRPr/>
            </a:pPr>
            <a:endParaRPr lang="es" altLang="en-US" sz="22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s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Los países han aumentado sus puntajes por un promedio de 10 puntos desde que se </a:t>
            </a:r>
            <a:r>
              <a:rPr lang="es" sz="22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les </a:t>
            </a:r>
            <a:r>
              <a:rPr lang="es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encuestó por primera vez. </a:t>
            </a:r>
            <a:endParaRPr lang="es" altLang="en-US" sz="22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s" altLang="en-US" sz="22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s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Los mayores avances se produjeron en países que eran los menos transparentes</a:t>
            </a:r>
            <a:r>
              <a:rPr lang="es" sz="22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es" sz="2200" dirty="0" smtClean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endParaRPr lang="es-NI" sz="2200" dirty="0"/>
          </a:p>
        </p:txBody>
      </p:sp>
    </p:spTree>
    <p:extLst>
      <p:ext uri="{BB962C8B-B14F-4D97-AF65-F5344CB8AC3E}">
        <p14:creationId xmlns:p14="http://schemas.microsoft.com/office/powerpoint/2010/main" val="3349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49736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s-NI" sz="38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Cambios significativos…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s-NI" dirty="0" smtClean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En Asia central, la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República de Kirguistán, </a:t>
            </a: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duplicó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su puntaje, de 20 a 54.</a:t>
            </a:r>
          </a:p>
          <a:p>
            <a:pPr>
              <a:spcBef>
                <a:spcPct val="0"/>
              </a:spcBef>
              <a:defRPr/>
            </a:pPr>
            <a:endParaRPr lang="es-NI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En el norte de África, Túnez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cuadriplicó su puntaje, de 11 a 42.</a:t>
            </a:r>
          </a:p>
          <a:p>
            <a:pPr>
              <a:spcBef>
                <a:spcPct val="0"/>
              </a:spcBef>
              <a:defRPr/>
            </a:pPr>
            <a:endParaRPr lang="es-NI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Los países de África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francófona </a:t>
            </a: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lograron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avances </a:t>
            </a: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considerables: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el puntaje promedio entre los ocho </a:t>
            </a: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países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aumentó en más de 20 puntos.</a:t>
            </a:r>
          </a:p>
          <a:p>
            <a:pPr>
              <a:spcBef>
                <a:spcPct val="0"/>
              </a:spcBef>
              <a:defRPr/>
            </a:pPr>
            <a:endParaRPr lang="es-NI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En </a:t>
            </a: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Latinoamérica,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República Dominicana tuvo un gran salto pasando de 29 a 51 puntos</a:t>
            </a:r>
            <a:endParaRPr lang="es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6122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s-NI" sz="36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A pesar del progreso, el entusiasmo debe moderarse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68052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NI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El progreso se ha producido desde una base baja. </a:t>
            </a:r>
          </a:p>
          <a:p>
            <a:pPr>
              <a:spcBef>
                <a:spcPct val="0"/>
              </a:spcBef>
              <a:defRPr/>
            </a:pPr>
            <a:endParaRPr lang="es-NI" sz="22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s-NI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Algunos países han retrocedido.</a:t>
            </a:r>
          </a:p>
          <a:p>
            <a:pPr>
              <a:spcBef>
                <a:spcPct val="0"/>
              </a:spcBef>
              <a:defRPr/>
            </a:pPr>
            <a:endParaRPr lang="es-NI" sz="22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s-NI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Doce países permanecieron en el nivel más bajo del Índice de Presupuesto Abierto cada vez que fueron encuestados. </a:t>
            </a:r>
          </a:p>
          <a:p>
            <a:pPr>
              <a:spcBef>
                <a:spcPct val="0"/>
              </a:spcBef>
              <a:defRPr/>
            </a:pPr>
            <a:endParaRPr lang="es-NI" sz="22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s-NI" sz="22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En muchos países, hay una volatilidad considerable en las prácticas de divulgación.</a:t>
            </a:r>
          </a:p>
          <a:p>
            <a:pPr>
              <a:spcBef>
                <a:spcPct val="0"/>
              </a:spcBef>
              <a:defRPr/>
            </a:pPr>
            <a:endParaRPr lang="es" sz="2200" dirty="0" smtClean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endParaRPr lang="es-NI" sz="2200" dirty="0"/>
          </a:p>
        </p:txBody>
      </p:sp>
    </p:spTree>
    <p:extLst>
      <p:ext uri="{BB962C8B-B14F-4D97-AF65-F5344CB8AC3E}">
        <p14:creationId xmlns:p14="http://schemas.microsoft.com/office/powerpoint/2010/main" val="37046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Índice de Presupuesto Abierto.</a:t>
            </a:r>
            <a:br>
              <a:rPr lang="es-NI" b="1" dirty="0">
                <a:solidFill>
                  <a:schemeClr val="accent1"/>
                </a:solidFill>
                <a:latin typeface="Myriad Pro" pitchFamily="34" charset="0"/>
              </a:rPr>
            </a:b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Hallazgos </a:t>
            </a:r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nacionales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2876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474352"/>
              </p:ext>
            </p:extLst>
          </p:nvPr>
        </p:nvGraphicFramePr>
        <p:xfrm>
          <a:off x="323528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6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006212"/>
              </p:ext>
            </p:extLst>
          </p:nvPr>
        </p:nvGraphicFramePr>
        <p:xfrm>
          <a:off x="179512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6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2" y="1340768"/>
            <a:ext cx="86963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4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592153"/>
              </p:ext>
            </p:extLst>
          </p:nvPr>
        </p:nvGraphicFramePr>
        <p:xfrm>
          <a:off x="107504" y="1196752"/>
          <a:ext cx="892899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360776"/>
              </p:ext>
            </p:extLst>
          </p:nvPr>
        </p:nvGraphicFramePr>
        <p:xfrm>
          <a:off x="30979" y="1052736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03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Autofit/>
          </a:bodyPr>
          <a:lstStyle/>
          <a:p>
            <a:r>
              <a:rPr lang="es" sz="32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La participación pública en el proceso presupuestario</a:t>
            </a:r>
            <a:endParaRPr lang="es-NI" sz="3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Autofit/>
          </a:bodyPr>
          <a:lstStyle/>
          <a:p>
            <a:r>
              <a:rPr lang="es" sz="32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La mayoría de los países no provee oportunidades para la participación </a:t>
            </a:r>
            <a:r>
              <a:rPr lang="es" sz="32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pública</a:t>
            </a:r>
            <a:endParaRPr lang="es-NI" sz="3200" dirty="0">
              <a:latin typeface="Myriad Pro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s" sz="30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El puntaje promedio para la participación es de solo 25 de 100.</a:t>
            </a:r>
          </a:p>
          <a:p>
            <a:pPr>
              <a:spcBef>
                <a:spcPct val="0"/>
              </a:spcBef>
            </a:pPr>
            <a:endParaRPr lang="es" altLang="en-US" sz="30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" sz="30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82 países tienen un desempeño débil en ofrecerle al público oportunidades para participar.</a:t>
            </a:r>
          </a:p>
          <a:p>
            <a:pPr>
              <a:spcBef>
                <a:spcPct val="0"/>
              </a:spcBef>
            </a:pPr>
            <a:endParaRPr lang="es" altLang="en-US" sz="30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" sz="30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Solo siete países brindan oportunidades adecuadas para la participación pública. 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4737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512310"/>
              </p:ext>
            </p:extLst>
          </p:nvPr>
        </p:nvGraphicFramePr>
        <p:xfrm>
          <a:off x="107505" y="1052737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576064"/>
          </a:xfrm>
        </p:spPr>
        <p:txBody>
          <a:bodyPr>
            <a:noAutofit/>
          </a:bodyPr>
          <a:lstStyle/>
          <a:p>
            <a:r>
              <a:rPr lang="es-NI" sz="32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Participación pública en proceso </a:t>
            </a:r>
            <a:r>
              <a:rPr lang="es-NI" sz="32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presupuestario C.A</a:t>
            </a:r>
            <a:endParaRPr lang="es-NI" sz="3200" b="1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314312"/>
              </p:ext>
            </p:extLst>
          </p:nvPr>
        </p:nvGraphicFramePr>
        <p:xfrm>
          <a:off x="359024" y="1767105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4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Autofit/>
          </a:bodyPr>
          <a:lstStyle/>
          <a:p>
            <a:r>
              <a:rPr lang="es" sz="32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Instituciones de vigilancia</a:t>
            </a:r>
            <a:endParaRPr lang="es-NI" sz="3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648072"/>
          </a:xfrm>
        </p:spPr>
        <p:txBody>
          <a:bodyPr>
            <a:normAutofit/>
          </a:bodyPr>
          <a:lstStyle/>
          <a:p>
            <a:r>
              <a:rPr lang="es" sz="36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Por lo general, falta vigilancia formal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2204864"/>
            <a:ext cx="7704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En más de la mitad de los países encuestados, las legislaturas carecen de acceso a investigadores independientes.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" altLang="en-US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En un tercio de los países, las legislaturas no tienen suficiente tiempo para revisar el proyecto de presupuesto antes de su aprobación.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" altLang="en-US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En la mayoría de los países, las entidades fiscalizadoras superiores tienen sistemas de aseguramiento de la calidad débiles o inexistentes. 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6033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62628"/>
              </p:ext>
            </p:extLst>
          </p:nvPr>
        </p:nvGraphicFramePr>
        <p:xfrm>
          <a:off x="107505" y="1052737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432048"/>
          </a:xfrm>
        </p:spPr>
        <p:txBody>
          <a:bodyPr>
            <a:noAutofit/>
          </a:bodyPr>
          <a:lstStyle/>
          <a:p>
            <a:r>
              <a:rPr lang="es-NI" sz="28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Fortaleza de las instituciones de vigilancia. </a:t>
            </a:r>
            <a:r>
              <a:rPr lang="es-NI" sz="28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/>
            </a:r>
            <a:br>
              <a:rPr lang="es-NI" sz="28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</a:br>
            <a:r>
              <a:rPr lang="es-NI" sz="28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Poder </a:t>
            </a:r>
            <a:r>
              <a:rPr lang="es-NI" sz="28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Legislativo y Contraloría</a:t>
            </a: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863517"/>
              </p:ext>
            </p:extLst>
          </p:nvPr>
        </p:nvGraphicFramePr>
        <p:xfrm>
          <a:off x="188252" y="1841848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14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rmAutofit/>
          </a:bodyPr>
          <a:lstStyle/>
          <a:p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¿Qué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es la </a:t>
            </a:r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OBS?</a:t>
            </a:r>
            <a:endParaRPr lang="es-NI" b="1" dirty="0">
              <a:solidFill>
                <a:schemeClr val="accent1"/>
              </a:solidFill>
              <a:latin typeface="Myriad Pro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10445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NI" dirty="0">
                <a:solidFill>
                  <a:schemeClr val="accent1"/>
                </a:solidFill>
                <a:latin typeface="Myriad Pro" pitchFamily="34" charset="0"/>
              </a:rPr>
              <a:t>La Encuesta de Presupuesto Abierto es la única medición independiente y comparativa de la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transparencia, la </a:t>
            </a:r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participación y </a:t>
            </a:r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la vigilancia </a:t>
            </a:r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presupuestaria .</a:t>
            </a:r>
          </a:p>
          <a:p>
            <a:pPr>
              <a:lnSpc>
                <a:spcPct val="90000"/>
              </a:lnSpc>
            </a:pPr>
            <a:endParaRPr lang="es-NI" sz="2100" dirty="0" smtClean="0">
              <a:solidFill>
                <a:schemeClr val="accent1"/>
              </a:solidFill>
              <a:latin typeface="Myriad Pro" pitchFamily="34" charset="0"/>
            </a:endParaRPr>
          </a:p>
          <a:p>
            <a:pPr>
              <a:lnSpc>
                <a:spcPct val="90000"/>
              </a:lnSpc>
            </a:pP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La Encuesta no es un sondeo de opinión ni una medición de percepciones, se basa en una metodología rigurosa y objetiva que está sujeta a revisión independiente.</a:t>
            </a:r>
          </a:p>
          <a:p>
            <a:pPr>
              <a:lnSpc>
                <a:spcPct val="90000"/>
              </a:lnSpc>
            </a:pPr>
            <a:endParaRPr lang="es-NI" sz="2100" dirty="0" smtClean="0">
              <a:solidFill>
                <a:schemeClr val="accent1"/>
              </a:solidFill>
              <a:latin typeface="Myriad Pro" pitchFamily="34" charset="0"/>
            </a:endParaRPr>
          </a:p>
          <a:p>
            <a:pPr>
              <a:lnSpc>
                <a:spcPct val="90000"/>
              </a:lnSpc>
            </a:pPr>
            <a:endParaRPr lang="es-NI" sz="2100" dirty="0">
              <a:solidFill>
                <a:schemeClr val="accent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" sz="36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RECOMENDACIONES </a:t>
            </a:r>
            <a:br>
              <a:rPr lang="es" sz="36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</a:br>
            <a:r>
              <a:rPr lang="es" sz="36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NICARAGUA</a:t>
            </a:r>
            <a:endParaRPr lang="es" sz="3600" b="1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6639" y="980728"/>
            <a:ext cx="8229600" cy="936104"/>
          </a:xfrm>
        </p:spPr>
        <p:txBody>
          <a:bodyPr>
            <a:normAutofit/>
          </a:bodyPr>
          <a:lstStyle/>
          <a:p>
            <a:r>
              <a:rPr lang="es-NI" sz="36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Mejorar la transparencia </a:t>
            </a:r>
            <a:endParaRPr lang="es" sz="3600" b="1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916832"/>
            <a:ext cx="7704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Es necesario priorizar las siguientes acciones:</a:t>
            </a:r>
            <a:endParaRPr lang="es-NI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NI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Publicar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un Documento preliminar.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Elaborar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y publicar un Presupuesto ciudadano y una Revisión de mitad de año.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Aumentar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la exhaustividad del Proyecto de presupuesto del ejecutivo </a:t>
            </a:r>
            <a:endParaRPr lang="es-NI" sz="2400" dirty="0" smtClean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Presentar mayor información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sobre el volumen total de deudas e intereses para el año presupuestario y sobre proyecciones macroeconómicas.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2583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916832"/>
            <a:ext cx="7704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Aumentar la exhaustividad del Proyecto de presupuesto del ejecutivo 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los pasivos contingentes 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Calcular e incluir el gasto tributario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NI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Incluir en el Informe de Fin de año: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Mayor información sobre la ejecución de los programas de las diferentes instituciones estatales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Mayor información sobre las metas alcanzadas para cada institución.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NI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8095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6639" y="980728"/>
            <a:ext cx="8229600" cy="936104"/>
          </a:xfrm>
        </p:spPr>
        <p:txBody>
          <a:bodyPr>
            <a:normAutofit/>
          </a:bodyPr>
          <a:lstStyle/>
          <a:p>
            <a:r>
              <a:rPr lang="es-NI" sz="36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Mejorar la participación </a:t>
            </a:r>
            <a:endParaRPr lang="es" sz="3600" b="1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916832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Establecer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mecanismos creíbles y </a:t>
            </a: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eficaces, por ejemplo: 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audiencias públicas, encuestas, grupos de </a:t>
            </a: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discusión.</a:t>
            </a:r>
            <a:r>
              <a:rPr lang="es-NI" sz="2400" b="1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NI" sz="2400" b="1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Llevar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a cabo audiencias públicas legislativas sobre los presupuestos de ministerios, departamentos y agencias específicas y sobre los informes de </a:t>
            </a: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auditorías.</a:t>
            </a:r>
          </a:p>
          <a:p>
            <a:pPr>
              <a:spcBef>
                <a:spcPct val="0"/>
              </a:spcBef>
            </a:pPr>
            <a:endParaRPr lang="es-NI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Brindar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comentarios detallados sobre cómo la entidad fiscalizadora superior ha usado la participación del público.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8149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6639" y="980728"/>
            <a:ext cx="8229600" cy="936104"/>
          </a:xfrm>
        </p:spPr>
        <p:txBody>
          <a:bodyPr>
            <a:normAutofit/>
          </a:bodyPr>
          <a:lstStyle/>
          <a:p>
            <a:r>
              <a:rPr lang="es-NI" sz="3600" b="1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Mejorar la vigilancia</a:t>
            </a:r>
            <a:endParaRPr lang="es" sz="3600" b="1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68735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Garantizar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que la legislatura lleve a cabo un </a:t>
            </a: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mejor debate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previo </a:t>
            </a: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a la aprobación del presupuesto.</a:t>
            </a:r>
          </a:p>
          <a:p>
            <a:pPr>
              <a:spcBef>
                <a:spcPct val="0"/>
              </a:spcBef>
            </a:pPr>
            <a:endParaRPr lang="es-NI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Que la legislatura revise los informes de auditoría.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NI" sz="2400" dirty="0">
              <a:solidFill>
                <a:srgbClr val="006598"/>
              </a:solidFill>
              <a:latin typeface="Myriad Pro" pitchFamily="34" charset="0"/>
              <a:ea typeface="MS PGothic" panose="020B0600070205080204" pitchFamily="34" charset="-128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Garantizar 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que la entidad fiscalizadora superior tenga fondos adecuados para llevar a cabo sus </a:t>
            </a:r>
            <a:r>
              <a:rPr lang="es-NI" sz="2400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obligaciones</a:t>
            </a:r>
            <a:r>
              <a:rPr lang="es-NI" sz="2400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  <a:cs typeface="+mj-cs"/>
              </a:rPr>
              <a:t>.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4043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Encuesta de presupuesto Abierto (OBS) 2015</a:t>
            </a:r>
            <a:endParaRPr lang="es-NI" b="1" dirty="0">
              <a:solidFill>
                <a:schemeClr val="accent1"/>
              </a:solidFill>
              <a:latin typeface="Myriad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s-NI" dirty="0" smtClean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Para </a:t>
            </a:r>
            <a:r>
              <a:rPr lang="es-NI" dirty="0">
                <a:solidFill>
                  <a:srgbClr val="006598"/>
                </a:solidFill>
                <a:latin typeface="Myriad Pro" pitchFamily="34" charset="0"/>
                <a:ea typeface="MS PGothic" panose="020B0600070205080204" pitchFamily="34" charset="-128"/>
              </a:rPr>
              <a:t>mayor información, visitar:</a:t>
            </a:r>
          </a:p>
          <a:p>
            <a:pPr>
              <a:spcBef>
                <a:spcPct val="0"/>
              </a:spcBef>
            </a:pPr>
            <a:r>
              <a:rPr lang="es-NI" dirty="0">
                <a:hlinkClick r:id="rId2"/>
              </a:rPr>
              <a:t>http://survey.internationalbudget.org</a:t>
            </a:r>
            <a:r>
              <a:rPr lang="es-NI" dirty="0" smtClean="0">
                <a:hlinkClick r:id="rId2"/>
              </a:rPr>
              <a:t>/</a:t>
            </a:r>
            <a:endParaRPr lang="es-NI" dirty="0">
              <a:solidFill>
                <a:schemeClr val="accent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229600" cy="1143000"/>
          </a:xfrm>
        </p:spPr>
        <p:txBody>
          <a:bodyPr>
            <a:normAutofit/>
          </a:bodyPr>
          <a:lstStyle/>
          <a:p>
            <a:r>
              <a:rPr lang="es-NI" b="1" dirty="0">
                <a:solidFill>
                  <a:schemeClr val="accent1"/>
                </a:solidFill>
                <a:latin typeface="Myriad Pro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35819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644496"/>
              </p:ext>
            </p:extLst>
          </p:nvPr>
        </p:nvGraphicFramePr>
        <p:xfrm>
          <a:off x="395536" y="1844824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11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792088"/>
          </a:xfrm>
        </p:spPr>
        <p:txBody>
          <a:bodyPr>
            <a:normAutofit/>
          </a:bodyPr>
          <a:lstStyle/>
          <a:p>
            <a:r>
              <a:rPr lang="es-NI" b="1" dirty="0" smtClean="0">
                <a:solidFill>
                  <a:schemeClr val="accent1"/>
                </a:solidFill>
                <a:latin typeface="Myriad Pro" pitchFamily="34" charset="0"/>
              </a:rPr>
              <a:t>Estructura temática</a:t>
            </a:r>
            <a:endParaRPr lang="es-NI" dirty="0"/>
          </a:p>
        </p:txBody>
      </p:sp>
      <p:grpSp>
        <p:nvGrpSpPr>
          <p:cNvPr id="5" name="4 Grupo"/>
          <p:cNvGrpSpPr/>
          <p:nvPr/>
        </p:nvGrpSpPr>
        <p:grpSpPr>
          <a:xfrm>
            <a:off x="459771" y="1988840"/>
            <a:ext cx="8224456" cy="4104455"/>
            <a:chOff x="459771" y="2844709"/>
            <a:chExt cx="8224456" cy="2209559"/>
          </a:xfrm>
        </p:grpSpPr>
        <p:sp>
          <p:nvSpPr>
            <p:cNvPr id="6" name="5 Forma libre"/>
            <p:cNvSpPr/>
            <p:nvPr/>
          </p:nvSpPr>
          <p:spPr>
            <a:xfrm>
              <a:off x="459771" y="2844709"/>
              <a:ext cx="2507456" cy="65468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NI" sz="2400" b="1" kern="1200" dirty="0" smtClean="0"/>
                <a:t>Transparencia Presupuestaria</a:t>
              </a:r>
              <a:endParaRPr lang="es-NI" sz="2400" b="1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459771" y="3499398"/>
              <a:ext cx="2507456" cy="1554870"/>
            </a:xfrm>
            <a:prstGeom prst="round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NI" sz="2200" kern="1200" dirty="0" smtClean="0"/>
                <a:t>109 preguntas / indicadores</a:t>
              </a:r>
              <a:endParaRPr lang="es-NI" sz="22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NI" sz="2200" kern="1200" dirty="0" smtClean="0"/>
                <a:t>Índice de Presupuesto Abierto (OBI)</a:t>
              </a:r>
              <a:endParaRPr lang="es-NI" sz="2200" kern="1200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3318271" y="2844709"/>
              <a:ext cx="2507456" cy="65468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NI" sz="2400" b="1" kern="1200" dirty="0" smtClean="0"/>
                <a:t>Participación</a:t>
              </a:r>
              <a:endParaRPr lang="es-NI" sz="2400" b="1" kern="1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318271" y="3499398"/>
              <a:ext cx="2507456" cy="1554870"/>
            </a:xfrm>
            <a:prstGeom prst="round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NI" sz="2200" kern="1200" dirty="0" smtClean="0"/>
                <a:t>16 preguntas / indicadores</a:t>
              </a:r>
              <a:endParaRPr lang="es-NI" sz="22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NI" sz="2200" kern="1200" dirty="0" smtClean="0"/>
                <a:t>Oportunidades para la participación de la ciudadanía</a:t>
              </a:r>
              <a:endParaRPr lang="es-NI" sz="2200" kern="1200" dirty="0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6176771" y="2844709"/>
              <a:ext cx="2507456" cy="65468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NI" sz="2400" b="1" kern="1200" dirty="0" smtClean="0"/>
                <a:t>Vigilancia</a:t>
              </a:r>
              <a:endParaRPr lang="es-NI" sz="2400" b="1" kern="1200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6176771" y="3499398"/>
              <a:ext cx="2507456" cy="1554870"/>
            </a:xfrm>
            <a:prstGeom prst="round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NI" sz="2200" kern="1200" dirty="0" smtClean="0"/>
                <a:t>15 preguntas / indicadores</a:t>
              </a:r>
              <a:endParaRPr lang="es-NI" sz="22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NI" sz="2200" kern="1200" dirty="0" smtClean="0"/>
                <a:t>Fortaleza del Poder Legislativo y la Contraloría (auditores)</a:t>
              </a:r>
              <a:endParaRPr lang="es-NI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58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NI" sz="2800" b="1" dirty="0" smtClean="0">
                <a:solidFill>
                  <a:schemeClr val="accent1"/>
                </a:solidFill>
                <a:latin typeface="Myriad Pro" pitchFamily="34" charset="0"/>
              </a:rPr>
              <a:t>Indicadores/Preguntas basados en criterios de organizaciones multilaterales </a:t>
            </a:r>
          </a:p>
          <a:p>
            <a:pPr marL="0" indent="0">
              <a:buNone/>
            </a:pPr>
            <a:endParaRPr lang="es-NI" sz="2400" dirty="0" smtClean="0">
              <a:solidFill>
                <a:schemeClr val="accent1"/>
              </a:solidFill>
              <a:latin typeface="Myriad Pro" pitchFamily="34" charset="0"/>
            </a:endParaRPr>
          </a:p>
          <a:p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Código </a:t>
            </a: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de Buenas Prácticas de Transparencia Fiscal del </a:t>
            </a:r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Fondo Monetario </a:t>
            </a: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Internacional (FMI), </a:t>
            </a:r>
            <a:endParaRPr lang="es-NI" sz="2400" dirty="0" smtClean="0">
              <a:solidFill>
                <a:schemeClr val="accent1"/>
              </a:solidFill>
              <a:latin typeface="Myriad Pro" pitchFamily="34" charset="0"/>
            </a:endParaRPr>
          </a:p>
          <a:p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Mejores </a:t>
            </a: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prácticas para la transparencia presupuestaria de </a:t>
            </a:r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la Organización </a:t>
            </a: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para la Cooperación y el Desarrollo Económico (</a:t>
            </a:r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OECD) y,</a:t>
            </a:r>
          </a:p>
          <a:p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Declaración </a:t>
            </a: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de Lima sobre </a:t>
            </a:r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los </a:t>
            </a: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preceptos de auditoría de la Organización Internacional de Instituciones Superiores de </a:t>
            </a:r>
            <a:r>
              <a:rPr lang="es-NI" sz="2400" dirty="0" smtClean="0">
                <a:solidFill>
                  <a:schemeClr val="accent1"/>
                </a:solidFill>
                <a:latin typeface="Myriad Pro" pitchFamily="34" charset="0"/>
              </a:rPr>
              <a:t>Auditoría (</a:t>
            </a:r>
            <a:r>
              <a:rPr lang="es-NI" sz="2400" dirty="0">
                <a:solidFill>
                  <a:schemeClr val="accent1"/>
                </a:solidFill>
                <a:latin typeface="Myriad Pro" pitchFamily="34" charset="0"/>
              </a:rPr>
              <a:t>INTOSAI)</a:t>
            </a:r>
          </a:p>
        </p:txBody>
      </p:sp>
    </p:spTree>
    <p:extLst>
      <p:ext uri="{BB962C8B-B14F-4D97-AF65-F5344CB8AC3E}">
        <p14:creationId xmlns:p14="http://schemas.microsoft.com/office/powerpoint/2010/main" val="19338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s-NI" sz="4000" b="1" dirty="0" smtClean="0">
                <a:solidFill>
                  <a:schemeClr val="accent1"/>
                </a:solidFill>
                <a:latin typeface="Myriad Pro" pitchFamily="34" charset="0"/>
              </a:rPr>
              <a:t>Índice de Presupuesto Abierto.</a:t>
            </a:r>
            <a:br>
              <a:rPr lang="es-NI" sz="4000" b="1" dirty="0" smtClean="0">
                <a:solidFill>
                  <a:schemeClr val="accent1"/>
                </a:solidFill>
                <a:latin typeface="Myriad Pro" pitchFamily="34" charset="0"/>
              </a:rPr>
            </a:br>
            <a:r>
              <a:rPr lang="es-NI" sz="4000" b="1" dirty="0" smtClean="0">
                <a:solidFill>
                  <a:schemeClr val="accent1"/>
                </a:solidFill>
                <a:latin typeface="Myriad Pro" pitchFamily="34" charset="0"/>
              </a:rPr>
              <a:t>Hallazgos globales</a:t>
            </a:r>
            <a:endParaRPr lang="es-NI" sz="4000" b="1" dirty="0">
              <a:solidFill>
                <a:schemeClr val="accent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NI" sz="4000" b="1" dirty="0" smtClean="0">
                <a:solidFill>
                  <a:schemeClr val="accent1"/>
                </a:solidFill>
                <a:latin typeface="Myriad Pro" pitchFamily="34" charset="0"/>
              </a:rPr>
              <a:t>Índice de Presupuesto Abierto</a:t>
            </a:r>
            <a:br>
              <a:rPr lang="es-NI" sz="4000" b="1" dirty="0" smtClean="0">
                <a:solidFill>
                  <a:schemeClr val="accent1"/>
                </a:solidFill>
                <a:latin typeface="Myriad Pro" pitchFamily="34" charset="0"/>
              </a:rPr>
            </a:br>
            <a:r>
              <a:rPr lang="es-NI" sz="4000" b="1" dirty="0" smtClean="0">
                <a:solidFill>
                  <a:schemeClr val="accent1"/>
                </a:solidFill>
                <a:latin typeface="Myriad Pro" pitchFamily="34" charset="0"/>
              </a:rPr>
              <a:t>Open Budget </a:t>
            </a:r>
            <a:r>
              <a:rPr lang="es-NI" sz="4000" b="1" dirty="0" err="1" smtClean="0">
                <a:solidFill>
                  <a:schemeClr val="accent1"/>
                </a:solidFill>
                <a:latin typeface="Myriad Pro" pitchFamily="34" charset="0"/>
              </a:rPr>
              <a:t>Index</a:t>
            </a:r>
            <a:r>
              <a:rPr lang="es-NI" sz="4000" b="1" dirty="0" smtClean="0">
                <a:solidFill>
                  <a:schemeClr val="accent1"/>
                </a:solidFill>
                <a:latin typeface="Myriad Pro" pitchFamily="34" charset="0"/>
              </a:rPr>
              <a:t> (OBI)</a:t>
            </a:r>
            <a:endParaRPr lang="es-NI" sz="4000" b="1" dirty="0">
              <a:solidFill>
                <a:schemeClr val="accent1"/>
              </a:solidFill>
              <a:latin typeface="Myriad Pro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5536" y="2177480"/>
            <a:ext cx="8229600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NI" sz="2800" dirty="0" smtClean="0">
                <a:solidFill>
                  <a:schemeClr val="accent1"/>
                </a:solidFill>
                <a:latin typeface="Myriad Pro" pitchFamily="34" charset="0"/>
              </a:rPr>
              <a:t>Documento Preliminar</a:t>
            </a:r>
          </a:p>
          <a:p>
            <a:pPr marL="514350" indent="-514350">
              <a:buFont typeface="+mj-lt"/>
              <a:buAutoNum type="arabicPeriod"/>
            </a:pPr>
            <a:r>
              <a:rPr lang="es-NI" sz="2800" dirty="0" smtClean="0">
                <a:solidFill>
                  <a:schemeClr val="accent1"/>
                </a:solidFill>
                <a:latin typeface="Myriad Pro" pitchFamily="34" charset="0"/>
              </a:rPr>
              <a:t>Propuesta del ejecutivo</a:t>
            </a:r>
          </a:p>
          <a:p>
            <a:pPr marL="514350" indent="-514350">
              <a:buFont typeface="+mj-lt"/>
              <a:buAutoNum type="arabicPeriod"/>
            </a:pPr>
            <a:r>
              <a:rPr lang="es-NI" sz="2800" dirty="0" smtClean="0">
                <a:solidFill>
                  <a:schemeClr val="accent1"/>
                </a:solidFill>
                <a:latin typeface="Myriad Pro" pitchFamily="34" charset="0"/>
              </a:rPr>
              <a:t>Presupuesto aprobado</a:t>
            </a:r>
          </a:p>
          <a:p>
            <a:pPr marL="514350" indent="-514350">
              <a:buFont typeface="+mj-lt"/>
              <a:buAutoNum type="arabicPeriod"/>
            </a:pPr>
            <a:r>
              <a:rPr lang="es-NI" sz="2800" dirty="0" smtClean="0">
                <a:solidFill>
                  <a:schemeClr val="accent1"/>
                </a:solidFill>
                <a:latin typeface="Myriad Pro" pitchFamily="34" charset="0"/>
              </a:rPr>
              <a:t>Presupuesto ciudadano</a:t>
            </a:r>
          </a:p>
          <a:p>
            <a:pPr marL="514350" indent="-514350">
              <a:buFont typeface="+mj-lt"/>
              <a:buAutoNum type="arabicPeriod"/>
            </a:pPr>
            <a:r>
              <a:rPr lang="es-NI" sz="2800" dirty="0" smtClean="0">
                <a:solidFill>
                  <a:schemeClr val="accent1"/>
                </a:solidFill>
                <a:latin typeface="Myriad Pro" pitchFamily="34" charset="0"/>
              </a:rPr>
              <a:t>Informes entregados durante el año</a:t>
            </a:r>
          </a:p>
          <a:p>
            <a:pPr marL="514350" indent="-514350">
              <a:buFont typeface="+mj-lt"/>
              <a:buAutoNum type="arabicPeriod"/>
            </a:pPr>
            <a:r>
              <a:rPr lang="es-NI" sz="2800" dirty="0" smtClean="0">
                <a:solidFill>
                  <a:schemeClr val="accent1"/>
                </a:solidFill>
                <a:latin typeface="Myriad Pro" pitchFamily="34" charset="0"/>
              </a:rPr>
              <a:t>Revisión de mitad de año</a:t>
            </a:r>
          </a:p>
          <a:p>
            <a:pPr marL="514350" indent="-514350">
              <a:buFont typeface="+mj-lt"/>
              <a:buAutoNum type="arabicPeriod"/>
            </a:pPr>
            <a:r>
              <a:rPr lang="es-NI" sz="2800" dirty="0" smtClean="0">
                <a:solidFill>
                  <a:schemeClr val="accent1"/>
                </a:solidFill>
                <a:latin typeface="Myriad Pro" pitchFamily="34" charset="0"/>
              </a:rPr>
              <a:t>Informe de Fin de Año</a:t>
            </a:r>
          </a:p>
          <a:p>
            <a:pPr marL="514350" indent="-514350">
              <a:buFont typeface="+mj-lt"/>
              <a:buAutoNum type="arabicPeriod"/>
            </a:pPr>
            <a:r>
              <a:rPr lang="es-NI" sz="2800" dirty="0" smtClean="0">
                <a:solidFill>
                  <a:schemeClr val="accent1"/>
                </a:solidFill>
                <a:latin typeface="Myriad Pro" pitchFamily="34" charset="0"/>
              </a:rPr>
              <a:t>Informe de Auditoría</a:t>
            </a:r>
          </a:p>
          <a:p>
            <a:endParaRPr lang="es-NI" sz="2800" dirty="0">
              <a:solidFill>
                <a:schemeClr val="accent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1234</Words>
  <Application>Microsoft Office PowerPoint</Application>
  <PresentationFormat>Presentación en pantalla (4:3)</PresentationFormat>
  <Paragraphs>258</Paragraphs>
  <Slides>35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Calibri</vt:lpstr>
      <vt:lpstr>Myriad Pro</vt:lpstr>
      <vt:lpstr>Tema de Office</vt:lpstr>
      <vt:lpstr>Encuesta de presupuesto Abierto (OBS) 2015</vt:lpstr>
      <vt:lpstr>Presentación de PowerPoint</vt:lpstr>
      <vt:lpstr>¿Qué es la OBS?</vt:lpstr>
      <vt:lpstr>Metodología</vt:lpstr>
      <vt:lpstr>Presentación de PowerPoint</vt:lpstr>
      <vt:lpstr>Estructura temática</vt:lpstr>
      <vt:lpstr>Presentación de PowerPoint</vt:lpstr>
      <vt:lpstr>Índice de Presupuesto Abierto. Hallazgos globales</vt:lpstr>
      <vt:lpstr>Índice de Presupuesto Abierto Open Budget Index (OBI)</vt:lpstr>
      <vt:lpstr>Presentación de PowerPoint</vt:lpstr>
      <vt:lpstr>Presentación de PowerPoint</vt:lpstr>
      <vt:lpstr>Presentación de PowerPoint</vt:lpstr>
      <vt:lpstr>Presentación de PowerPoint</vt:lpstr>
      <vt:lpstr>El progreso global modesto... </vt:lpstr>
      <vt:lpstr>Presentación de PowerPoint</vt:lpstr>
      <vt:lpstr>A pesar del progreso, el entusiasmo debe moderarse</vt:lpstr>
      <vt:lpstr>Índice de Presupuesto Abierto. Hallazgos nacionales</vt:lpstr>
      <vt:lpstr>Presentación de PowerPoint</vt:lpstr>
      <vt:lpstr>Presentación de PowerPoint</vt:lpstr>
      <vt:lpstr>Presentación de PowerPoint</vt:lpstr>
      <vt:lpstr>Presentación de PowerPoint</vt:lpstr>
      <vt:lpstr>La participación pública en el proceso presupuestario</vt:lpstr>
      <vt:lpstr>La mayoría de los países no provee oportunidades para la participación pública</vt:lpstr>
      <vt:lpstr>Presentación de PowerPoint</vt:lpstr>
      <vt:lpstr>Participación pública en proceso presupuestario C.A</vt:lpstr>
      <vt:lpstr>Instituciones de vigilancia</vt:lpstr>
      <vt:lpstr>Por lo general, falta vigilancia formal </vt:lpstr>
      <vt:lpstr>Presentación de PowerPoint</vt:lpstr>
      <vt:lpstr>Fortaleza de las instituciones de vigilancia.  Poder Legislativo y Contraloría</vt:lpstr>
      <vt:lpstr>RECOMENDACIONES  NICARAGUA</vt:lpstr>
      <vt:lpstr>Mejorar la transparencia </vt:lpstr>
      <vt:lpstr>Presentación de PowerPoint</vt:lpstr>
      <vt:lpstr>Mejorar la participación </vt:lpstr>
      <vt:lpstr>Mejorar la vigilancia</vt:lpstr>
      <vt:lpstr>Encuesta de presupuesto Abierto (OBS) 2015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de presupuesto Abierto 2015</dc:title>
  <dc:creator>Labarca</dc:creator>
  <cp:lastModifiedBy>Leonardo Labarca</cp:lastModifiedBy>
  <cp:revision>85</cp:revision>
  <cp:lastPrinted>2015-09-23T15:29:21Z</cp:lastPrinted>
  <dcterms:created xsi:type="dcterms:W3CDTF">2015-08-07T15:59:08Z</dcterms:created>
  <dcterms:modified xsi:type="dcterms:W3CDTF">2017-04-04T16:54:09Z</dcterms:modified>
</cp:coreProperties>
</file>