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drawings/drawing4.xml" ContentType="application/vnd.openxmlformats-officedocument.drawingml.chartshapes+xml"/>
  <Override PartName="/ppt/charts/chart6.xml" ContentType="application/vnd.openxmlformats-officedocument.drawingml.chart+xml"/>
  <Override PartName="/ppt/drawings/drawing5.xml" ContentType="application/vnd.openxmlformats-officedocument.drawingml.chartshapes+xml"/>
  <Override PartName="/ppt/charts/chart7.xml" ContentType="application/vnd.openxmlformats-officedocument.drawingml.chart+xml"/>
  <Override PartName="/ppt/drawings/drawing6.xml" ContentType="application/vnd.openxmlformats-officedocument.drawingml.chartshapes+xml"/>
  <Override PartName="/ppt/charts/chart8.xml" ContentType="application/vnd.openxmlformats-officedocument.drawingml.chart+xml"/>
  <Override PartName="/ppt/drawings/drawing7.xml" ContentType="application/vnd.openxmlformats-officedocument.drawingml.chartshapes+xml"/>
  <Override PartName="/ppt/charts/chart9.xml" ContentType="application/vnd.openxmlformats-officedocument.drawingml.chart+xml"/>
  <Override PartName="/ppt/drawings/drawing8.xml" ContentType="application/vnd.openxmlformats-officedocument.drawingml.chartshapes+xml"/>
  <Override PartName="/ppt/charts/chart10.xml" ContentType="application/vnd.openxmlformats-officedocument.drawingml.chart+xml"/>
  <Override PartName="/ppt/drawings/drawing9.xml" ContentType="application/vnd.openxmlformats-officedocument.drawingml.chartshapes+xml"/>
  <Override PartName="/ppt/charts/chart11.xml" ContentType="application/vnd.openxmlformats-officedocument.drawingml.chart+xml"/>
  <Override PartName="/ppt/drawings/drawing10.xml" ContentType="application/vnd.openxmlformats-officedocument.drawingml.chartshapes+xml"/>
  <Override PartName="/ppt/charts/chart12.xml" ContentType="application/vnd.openxmlformats-officedocument.drawingml.chart+xml"/>
  <Override PartName="/ppt/drawings/drawing11.xml" ContentType="application/vnd.openxmlformats-officedocument.drawingml.chartshapes+xml"/>
  <Override PartName="/ppt/charts/chart13.xml" ContentType="application/vnd.openxmlformats-officedocument.drawingml.chart+xml"/>
  <Override PartName="/ppt/drawings/drawing12.xml" ContentType="application/vnd.openxmlformats-officedocument.drawingml.chartshapes+xml"/>
  <Override PartName="/ppt/charts/chart14.xml" ContentType="application/vnd.openxmlformats-officedocument.drawingml.chart+xml"/>
  <Override PartName="/ppt/drawings/drawing1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style4.xml" ContentType="application/vnd.ms-office.chartstyle+xml"/>
  <Override PartName="/ppt/charts/colors4.xml" ContentType="application/vnd.ms-office.chartcolor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327" r:id="rId4"/>
    <p:sldId id="343" r:id="rId5"/>
    <p:sldId id="348" r:id="rId6"/>
    <p:sldId id="352" r:id="rId7"/>
    <p:sldId id="368" r:id="rId8"/>
    <p:sldId id="369" r:id="rId9"/>
    <p:sldId id="370" r:id="rId10"/>
    <p:sldId id="342" r:id="rId11"/>
    <p:sldId id="328" r:id="rId12"/>
    <p:sldId id="339" r:id="rId13"/>
    <p:sldId id="334" r:id="rId14"/>
    <p:sldId id="341" r:id="rId15"/>
    <p:sldId id="331" r:id="rId16"/>
    <p:sldId id="344" r:id="rId17"/>
    <p:sldId id="335" r:id="rId18"/>
    <p:sldId id="333" r:id="rId19"/>
    <p:sldId id="351" r:id="rId20"/>
    <p:sldId id="373" r:id="rId21"/>
    <p:sldId id="366" r:id="rId22"/>
    <p:sldId id="336" r:id="rId23"/>
    <p:sldId id="330" r:id="rId24"/>
    <p:sldId id="360" r:id="rId25"/>
    <p:sldId id="361" r:id="rId26"/>
    <p:sldId id="329" r:id="rId27"/>
    <p:sldId id="354" r:id="rId28"/>
    <p:sldId id="359" r:id="rId29"/>
    <p:sldId id="353" r:id="rId30"/>
    <p:sldId id="358" r:id="rId31"/>
    <p:sldId id="332" r:id="rId32"/>
    <p:sldId id="371" r:id="rId33"/>
    <p:sldId id="372" r:id="rId34"/>
    <p:sldId id="284" r:id="rId35"/>
    <p:sldId id="362" r:id="rId36"/>
    <p:sldId id="365" r:id="rId37"/>
    <p:sldId id="363" r:id="rId38"/>
    <p:sldId id="364" r:id="rId39"/>
    <p:sldId id="345" r:id="rId40"/>
    <p:sldId id="350" r:id="rId41"/>
    <p:sldId id="347" r:id="rId42"/>
    <p:sldId id="349" r:id="rId43"/>
    <p:sldId id="367" r:id="rId44"/>
  </p:sldIdLst>
  <p:sldSz cx="9144000" cy="6858000" type="screen4x3"/>
  <p:notesSz cx="6858000" cy="9144000"/>
  <p:defaultTextStyle>
    <a:defPPr>
      <a:defRPr lang="es-N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1D8"/>
    <a:srgbClr val="1065E2"/>
    <a:srgbClr val="FFFFFF"/>
    <a:srgbClr val="000000"/>
    <a:srgbClr val="1164C9"/>
    <a:srgbClr val="136FDF"/>
    <a:srgbClr val="2781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2" autoAdjust="0"/>
    <p:restoredTop sz="98974" autoAdjust="0"/>
  </p:normalViewPr>
  <p:slideViewPr>
    <p:cSldViewPr>
      <p:cViewPr>
        <p:scale>
          <a:sx n="80" d="100"/>
          <a:sy n="80" d="100"/>
        </p:scale>
        <p:origin x="-888"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oleObject" Target="file:///H:\PC%202014\Calculos%20ingresos.xlsx" TargetMode="External"/><Relationship Id="rId4"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H:\PC%202014\Copia%20de%20Bono%20solidario.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G:\PC%202014\PGR%202014%20vs%202013.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C:\Users\Adelmo%20Sandino\AppData\Local\Microsoft\Windows\Temporary%20Internet%20Files\Content.Outlook\HPY7MY5G\Gastos.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C:\Users\Adelmo%20Sandino\AppData\Local\Microsoft\Windows\Temporary%20Internet%20Files\Content.Outlook\HPY7MY5G\Gastos.xlsx" TargetMode="External"/></Relationships>
</file>

<file path=ppt/charts/_rels/chart14.xml.rels><?xml version="1.0" encoding="UTF-8" standalone="yes"?>
<Relationships xmlns="http://schemas.openxmlformats.org/package/2006/relationships"><Relationship Id="rId3" Type="http://schemas.microsoft.com/office/2011/relationships/chartColorStyle" Target="colors9.xml"/><Relationship Id="rId2" Type="http://schemas.openxmlformats.org/officeDocument/2006/relationships/chartUserShapes" Target="../drawings/drawing13.xml"/><Relationship Id="rId1" Type="http://schemas.openxmlformats.org/officeDocument/2006/relationships/oleObject" Target="file:///H:\PC%202014\Calculos%20ingresos.xlsx" TargetMode="External"/><Relationship Id="rId4" Type="http://schemas.microsoft.com/office/2011/relationships/chartStyle" Target="style9.xm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2.xml"/><Relationship Id="rId1" Type="http://schemas.openxmlformats.org/officeDocument/2006/relationships/oleObject" Target="file:///H:\PC%202014\Calculos%20ingresos.xlsx" TargetMode="Externa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3.xml"/><Relationship Id="rId1" Type="http://schemas.openxmlformats.org/officeDocument/2006/relationships/oleObject" Target="file:///H:\PC%202014\Calculos%20ingresos.xlsx" TargetMode="External"/><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G:\Presentaci&#243;n%20Diputados\Datos%20actualizados%20del%20presupuesto%20ejecutado%20y%202014.xlsx" TargetMode="Externa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chartUserShapes" Target="../drawings/drawing4.xml"/><Relationship Id="rId1" Type="http://schemas.openxmlformats.org/officeDocument/2006/relationships/oleObject" Target="file:///H:\PC%202014\Calculos%20ingresos.xlsx" TargetMode="External"/><Relationship Id="rId4" Type="http://schemas.microsoft.com/office/2011/relationships/chartStyle" Target="style5.xm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chartUserShapes" Target="../drawings/drawing5.xml"/><Relationship Id="rId1" Type="http://schemas.openxmlformats.org/officeDocument/2006/relationships/oleObject" Target="file:///H:\PC%202014\Calculos%20ingresos.xlsx" TargetMode="External"/><Relationship Id="rId4" Type="http://schemas.microsoft.com/office/2011/relationships/chartStyle" Target="style6.xm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H:\PC%202014\Calculos%20ingresos.xlsx" TargetMode="External"/></Relationships>
</file>

<file path=ppt/charts/_rels/chart8.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chartUserShapes" Target="../drawings/drawing7.xml"/><Relationship Id="rId1" Type="http://schemas.openxmlformats.org/officeDocument/2006/relationships/oleObject" Target="file:///H:\PC%202014\Calculos%20ingresos.xlsx" TargetMode="External"/><Relationship Id="rId4" Type="http://schemas.microsoft.com/office/2011/relationships/chartStyle" Target="style7.xml"/></Relationships>
</file>

<file path=ppt/charts/_rels/chart9.xml.rels><?xml version="1.0" encoding="UTF-8" standalone="yes"?>
<Relationships xmlns="http://schemas.openxmlformats.org/package/2006/relationships"><Relationship Id="rId3" Type="http://schemas.microsoft.com/office/2011/relationships/chartColorStyle" Target="colors8.xml"/><Relationship Id="rId2" Type="http://schemas.openxmlformats.org/officeDocument/2006/relationships/chartUserShapes" Target="../drawings/drawing8.xml"/><Relationship Id="rId1" Type="http://schemas.openxmlformats.org/officeDocument/2006/relationships/oleObject" Target="file:///H:\PC%202014\Copia%20de%20Remuneraciones%20del%20GC%20%25PIB.xlsx" TargetMode="External"/><Relationship Id="rId4"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a:t>Perspectivas de crecimiento </a:t>
            </a:r>
          </a:p>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a:t>(economias avanzadas)</a:t>
            </a:r>
            <a:endParaRPr lang="es-ES"/>
          </a:p>
        </c:rich>
      </c:tx>
      <c:layout/>
      <c:overlay val="0"/>
      <c:spPr>
        <a:noFill/>
        <a:ln>
          <a:noFill/>
        </a:ln>
        <a:effectLst/>
      </c:spPr>
    </c:title>
    <c:autoTitleDeleted val="0"/>
    <c:plotArea>
      <c:layout>
        <c:manualLayout>
          <c:layoutTarget val="inner"/>
          <c:xMode val="edge"/>
          <c:yMode val="edge"/>
          <c:x val="9.7498031496062995E-2"/>
          <c:y val="0.30635463549590763"/>
          <c:w val="0.87194641294838149"/>
          <c:h val="0.5361373154469391"/>
        </c:manualLayout>
      </c:layout>
      <c:lineChart>
        <c:grouping val="standard"/>
        <c:varyColors val="0"/>
        <c:ser>
          <c:idx val="0"/>
          <c:order val="0"/>
          <c:tx>
            <c:strRef>
              <c:f>Hoja5!$G$38</c:f>
              <c:strCache>
                <c:ptCount val="1"/>
                <c:pt idx="0">
                  <c:v>Mediana (35 paises)</c:v>
                </c:pt>
              </c:strCache>
            </c:strRef>
          </c:tx>
          <c:spPr>
            <a:ln w="28575" cap="rnd">
              <a:solidFill>
                <a:schemeClr val="accent1"/>
              </a:solidFill>
              <a:round/>
            </a:ln>
            <a:effectLst/>
          </c:spPr>
          <c:marker>
            <c:symbol val="none"/>
          </c:marker>
          <c:cat>
            <c:numRef>
              <c:f>Hoja5!$H$37:$P$37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Hoja5!$H$38:$P$38</c:f>
              <c:numCache>
                <c:formatCode>_-* #.##00\ _€_-;\-* #.##00\ _€_-;_-* "-"??\ _€_-;_-@_-</c:formatCode>
                <c:ptCount val="9"/>
                <c:pt idx="0">
                  <c:v>-3.6680000000000001</c:v>
                </c:pt>
                <c:pt idx="1">
                  <c:v>2.4689999999999999</c:v>
                </c:pt>
                <c:pt idx="2">
                  <c:v>1.84</c:v>
                </c:pt>
                <c:pt idx="3">
                  <c:v>0.89600000000000002</c:v>
                </c:pt>
                <c:pt idx="4">
                  <c:v>0.84799999999999998</c:v>
                </c:pt>
                <c:pt idx="5">
                  <c:v>1.7509999999999999</c:v>
                </c:pt>
                <c:pt idx="6">
                  <c:v>1.9950000000000001</c:v>
                </c:pt>
                <c:pt idx="7">
                  <c:v>2.1230000000000002</c:v>
                </c:pt>
                <c:pt idx="8">
                  <c:v>2.2189999999999999</c:v>
                </c:pt>
              </c:numCache>
            </c:numRef>
          </c:val>
          <c:smooth val="0"/>
        </c:ser>
        <c:ser>
          <c:idx val="1"/>
          <c:order val="1"/>
          <c:tx>
            <c:strRef>
              <c:f>Hoja5!$G$39</c:f>
              <c:strCache>
                <c:ptCount val="1"/>
                <c:pt idx="0">
                  <c:v>EE.UU.</c:v>
                </c:pt>
              </c:strCache>
            </c:strRef>
          </c:tx>
          <c:spPr>
            <a:ln w="28575" cap="rnd">
              <a:solidFill>
                <a:schemeClr val="accent2"/>
              </a:solidFill>
              <a:round/>
            </a:ln>
            <a:effectLst/>
          </c:spPr>
          <c:marker>
            <c:symbol val="none"/>
          </c:marker>
          <c:cat>
            <c:numRef>
              <c:f>Hoja5!$H$37:$P$37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Hoja5!$H$39:$P$39</c:f>
              <c:numCache>
                <c:formatCode>_-* #.##00\ _€_-;\-* #.##00\ _€_-;_-* "-"??\ _€_-;_-@_-</c:formatCode>
                <c:ptCount val="9"/>
                <c:pt idx="0">
                  <c:v>-2.802</c:v>
                </c:pt>
                <c:pt idx="1">
                  <c:v>2.5070000000000001</c:v>
                </c:pt>
                <c:pt idx="2">
                  <c:v>1.847</c:v>
                </c:pt>
                <c:pt idx="3">
                  <c:v>2.7789999999999999</c:v>
                </c:pt>
                <c:pt idx="4">
                  <c:v>1.56</c:v>
                </c:pt>
                <c:pt idx="5">
                  <c:v>2.5880000000000001</c:v>
                </c:pt>
                <c:pt idx="6">
                  <c:v>3.35</c:v>
                </c:pt>
                <c:pt idx="7">
                  <c:v>3.476</c:v>
                </c:pt>
                <c:pt idx="8">
                  <c:v>3.3639999999999999</c:v>
                </c:pt>
              </c:numCache>
            </c:numRef>
          </c:val>
          <c:smooth val="0"/>
        </c:ser>
        <c:ser>
          <c:idx val="2"/>
          <c:order val="2"/>
          <c:tx>
            <c:strRef>
              <c:f>Hoja5!$G$40</c:f>
              <c:strCache>
                <c:ptCount val="1"/>
                <c:pt idx="0">
                  <c:v>Japon</c:v>
                </c:pt>
              </c:strCache>
            </c:strRef>
          </c:tx>
          <c:spPr>
            <a:ln w="28575" cap="rnd">
              <a:solidFill>
                <a:schemeClr val="accent3"/>
              </a:solidFill>
              <a:round/>
            </a:ln>
            <a:effectLst/>
          </c:spPr>
          <c:marker>
            <c:symbol val="none"/>
          </c:marker>
          <c:cat>
            <c:numRef>
              <c:f>Hoja5!$H$37:$P$37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Hoja5!$H$40:$P$40</c:f>
              <c:numCache>
                <c:formatCode>_-* #.##00\ _€_-;\-* #.##00\ _€_-;_-* "-"??\ _€_-;_-@_-</c:formatCode>
                <c:ptCount val="9"/>
                <c:pt idx="0">
                  <c:v>-5.5270000000000001</c:v>
                </c:pt>
                <c:pt idx="1">
                  <c:v>4.6520000000000001</c:v>
                </c:pt>
                <c:pt idx="2">
                  <c:v>-0.58499999999999996</c:v>
                </c:pt>
                <c:pt idx="3">
                  <c:v>1.9570000000000001</c:v>
                </c:pt>
                <c:pt idx="4">
                  <c:v>1.9530000000000001</c:v>
                </c:pt>
                <c:pt idx="5">
                  <c:v>1.244</c:v>
                </c:pt>
                <c:pt idx="6">
                  <c:v>1.135</c:v>
                </c:pt>
                <c:pt idx="7">
                  <c:v>1.167</c:v>
                </c:pt>
                <c:pt idx="8">
                  <c:v>1.1339999999999999</c:v>
                </c:pt>
              </c:numCache>
            </c:numRef>
          </c:val>
          <c:smooth val="0"/>
        </c:ser>
        <c:ser>
          <c:idx val="3"/>
          <c:order val="3"/>
          <c:tx>
            <c:strRef>
              <c:f>Hoja5!$G$41</c:f>
              <c:strCache>
                <c:ptCount val="1"/>
                <c:pt idx="0">
                  <c:v>Francia</c:v>
                </c:pt>
              </c:strCache>
            </c:strRef>
          </c:tx>
          <c:spPr>
            <a:ln w="28575" cap="rnd">
              <a:solidFill>
                <a:schemeClr val="accent4"/>
              </a:solidFill>
              <a:round/>
            </a:ln>
            <a:effectLst/>
          </c:spPr>
          <c:marker>
            <c:symbol val="none"/>
          </c:marker>
          <c:cat>
            <c:numRef>
              <c:f>Hoja5!$H$37:$P$37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Hoja5!$H$41:$P$41</c:f>
              <c:numCache>
                <c:formatCode>_-* #.##00\ _€_-;\-* #.##00\ _€_-;_-* "-"??\ _€_-;_-@_-</c:formatCode>
                <c:ptCount val="9"/>
                <c:pt idx="0">
                  <c:v>-3.1469999999999998</c:v>
                </c:pt>
                <c:pt idx="1">
                  <c:v>1.7250000000000001</c:v>
                </c:pt>
                <c:pt idx="2">
                  <c:v>2.0270000000000001</c:v>
                </c:pt>
                <c:pt idx="3">
                  <c:v>1.4E-2</c:v>
                </c:pt>
                <c:pt idx="4">
                  <c:v>0.186</c:v>
                </c:pt>
                <c:pt idx="5">
                  <c:v>0.98099999999999998</c:v>
                </c:pt>
                <c:pt idx="6">
                  <c:v>1.4930000000000001</c:v>
                </c:pt>
                <c:pt idx="7">
                  <c:v>1.7170000000000001</c:v>
                </c:pt>
                <c:pt idx="8">
                  <c:v>1.8009999999999999</c:v>
                </c:pt>
              </c:numCache>
            </c:numRef>
          </c:val>
          <c:smooth val="0"/>
        </c:ser>
        <c:ser>
          <c:idx val="4"/>
          <c:order val="4"/>
          <c:tx>
            <c:strRef>
              <c:f>Hoja5!$G$42</c:f>
              <c:strCache>
                <c:ptCount val="1"/>
                <c:pt idx="0">
                  <c:v>Alemania</c:v>
                </c:pt>
              </c:strCache>
            </c:strRef>
          </c:tx>
          <c:spPr>
            <a:ln w="28575" cap="rnd">
              <a:solidFill>
                <a:schemeClr val="accent5"/>
              </a:solidFill>
              <a:round/>
            </a:ln>
            <a:effectLst/>
          </c:spPr>
          <c:marker>
            <c:symbol val="none"/>
          </c:marker>
          <c:cat>
            <c:numRef>
              <c:f>Hoja5!$H$37:$P$37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Hoja5!$H$42:$P$42</c:f>
              <c:numCache>
                <c:formatCode>_-* #.##00\ _€_-;\-* #.##00\ _€_-;_-* "-"??\ _€_-;_-@_-</c:formatCode>
                <c:ptCount val="9"/>
                <c:pt idx="0">
                  <c:v>-5.085</c:v>
                </c:pt>
                <c:pt idx="1">
                  <c:v>3.8570000000000002</c:v>
                </c:pt>
                <c:pt idx="2">
                  <c:v>3.399</c:v>
                </c:pt>
                <c:pt idx="3">
                  <c:v>0.89600000000000002</c:v>
                </c:pt>
                <c:pt idx="4">
                  <c:v>0.49099999999999999</c:v>
                </c:pt>
                <c:pt idx="5">
                  <c:v>1.4</c:v>
                </c:pt>
                <c:pt idx="6">
                  <c:v>1.3859999999999999</c:v>
                </c:pt>
                <c:pt idx="7">
                  <c:v>1.3149999999999999</c:v>
                </c:pt>
                <c:pt idx="8">
                  <c:v>1.2669999999999999</c:v>
                </c:pt>
              </c:numCache>
            </c:numRef>
          </c:val>
          <c:smooth val="0"/>
        </c:ser>
        <c:dLbls>
          <c:showLegendKey val="0"/>
          <c:showVal val="0"/>
          <c:showCatName val="0"/>
          <c:showSerName val="0"/>
          <c:showPercent val="0"/>
          <c:showBubbleSize val="0"/>
        </c:dLbls>
        <c:marker val="1"/>
        <c:smooth val="0"/>
        <c:axId val="101245312"/>
        <c:axId val="101246848"/>
      </c:lineChart>
      <c:catAx>
        <c:axId val="10124531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1246848"/>
        <c:crosses val="autoZero"/>
        <c:auto val="1"/>
        <c:lblAlgn val="ctr"/>
        <c:lblOffset val="100"/>
        <c:noMultiLvlLbl val="0"/>
      </c:catAx>
      <c:valAx>
        <c:axId val="101246848"/>
        <c:scaling>
          <c:orientation val="minMax"/>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1245312"/>
        <c:crosses val="autoZero"/>
        <c:crossBetween val="between"/>
      </c:valAx>
      <c:spPr>
        <a:noFill/>
        <a:ln>
          <a:noFill/>
        </a:ln>
        <a:effectLst/>
      </c:spPr>
    </c:plotArea>
    <c:legend>
      <c:legendPos val="t"/>
      <c:layout>
        <c:manualLayout>
          <c:xMode val="edge"/>
          <c:yMode val="edge"/>
          <c:x val="8.2800117116616695E-2"/>
          <c:y val="0.18770377312474795"/>
          <c:w val="0.87324701190608456"/>
          <c:h val="0.13483792120643626"/>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900">
          <a:latin typeface="Century Gothic" panose="020B0502020202020204" pitchFamily="34" charset="0"/>
        </a:defRPr>
      </a:pPr>
      <a:endParaRPr lang="es-ES_tradnl"/>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NI" dirty="0"/>
              <a:t>Bono Cristiano, Socialista y Solidario por Instituciones </a:t>
            </a:r>
          </a:p>
          <a:p>
            <a:pPr>
              <a:defRPr/>
            </a:pPr>
            <a:r>
              <a:rPr lang="es-NI" sz="1200" b="0" i="1" dirty="0"/>
              <a:t>(en millones y porcentaje) </a:t>
            </a:r>
          </a:p>
        </c:rich>
      </c:tx>
      <c:layout/>
      <c:overlay val="0"/>
    </c:title>
    <c:autoTitleDeleted val="0"/>
    <c:view3D>
      <c:rotX val="50"/>
      <c:rotY val="0"/>
      <c:rAngAx val="0"/>
      <c:perspective val="30"/>
    </c:view3D>
    <c:floor>
      <c:thickness val="0"/>
    </c:floor>
    <c:sideWall>
      <c:thickness val="0"/>
    </c:sideWall>
    <c:backWall>
      <c:thickness val="0"/>
    </c:backWall>
    <c:plotArea>
      <c:layout>
        <c:manualLayout>
          <c:layoutTarget val="inner"/>
          <c:xMode val="edge"/>
          <c:yMode val="edge"/>
          <c:x val="5.2883922836946651E-2"/>
          <c:y val="0.17033970647171481"/>
          <c:w val="0.83172849865726928"/>
          <c:h val="0.7155982736380162"/>
        </c:manualLayout>
      </c:layout>
      <c:pie3DChart>
        <c:varyColors val="1"/>
        <c:ser>
          <c:idx val="0"/>
          <c:order val="0"/>
          <c:dPt>
            <c:idx val="0"/>
            <c:bubble3D val="0"/>
            <c:explosion val="8"/>
            <c:spPr>
              <a:solidFill>
                <a:srgbClr val="00B0F0"/>
              </a:solidFill>
            </c:spPr>
          </c:dPt>
          <c:dPt>
            <c:idx val="1"/>
            <c:bubble3D val="0"/>
            <c:spPr>
              <a:solidFill>
                <a:srgbClr val="FFC000"/>
              </a:solidFill>
            </c:spPr>
          </c:dPt>
          <c:dLbls>
            <c:dLbl>
              <c:idx val="0"/>
              <c:layout>
                <c:manualLayout>
                  <c:x val="-0.21795906824501962"/>
                  <c:y val="2.1381333065831308E-2"/>
                </c:manualLayout>
              </c:layout>
              <c:tx>
                <c:rich>
                  <a:bodyPr/>
                  <a:lstStyle/>
                  <a:p>
                    <a:r>
                      <a:rPr lang="en-US"/>
                      <a:t>MINED,  </a:t>
                    </a:r>
                  </a:p>
                  <a:p>
                    <a:r>
                      <a:rPr lang="en-US"/>
                      <a:t>C$ 649.13 , 49%</a:t>
                    </a:r>
                  </a:p>
                </c:rich>
              </c:tx>
              <c:showLegendKey val="0"/>
              <c:showVal val="1"/>
              <c:showCatName val="1"/>
              <c:showSerName val="0"/>
              <c:showPercent val="1"/>
              <c:showBubbleSize val="0"/>
              <c:extLst>
                <c:ext xmlns:c15="http://schemas.microsoft.com/office/drawing/2012/chart" uri="{CE6537A1-D6FC-4f65-9D91-7224C49458BB}">
                  <c15:layout/>
                </c:ext>
              </c:extLst>
            </c:dLbl>
            <c:dLbl>
              <c:idx val="1"/>
              <c:layout>
                <c:manualLayout>
                  <c:x val="0.21076991745618071"/>
                  <c:y val="-0.20999120067667623"/>
                </c:manualLayout>
              </c:layout>
              <c:tx>
                <c:rich>
                  <a:bodyPr/>
                  <a:lstStyle/>
                  <a:p>
                    <a:r>
                      <a:rPr lang="en-US"/>
                      <a:t>MINSA,  </a:t>
                    </a:r>
                  </a:p>
                  <a:p>
                    <a:r>
                      <a:rPr lang="en-US"/>
                      <a:t>C$ 325.46 , 24%</a:t>
                    </a:r>
                  </a:p>
                </c:rich>
              </c:tx>
              <c:showLegendKey val="0"/>
              <c:showVal val="1"/>
              <c:showCatName val="1"/>
              <c:showSerName val="0"/>
              <c:showPercent val="1"/>
              <c:showBubbleSize val="0"/>
              <c:extLst>
                <c:ext xmlns:c15="http://schemas.microsoft.com/office/drawing/2012/chart" uri="{CE6537A1-D6FC-4f65-9D91-7224C49458BB}">
                  <c15:layout/>
                </c:ext>
              </c:extLst>
            </c:dLbl>
            <c:dLbl>
              <c:idx val="2"/>
              <c:layout>
                <c:manualLayout>
                  <c:x val="0.14982459414740906"/>
                  <c:y val="3.028462183118447E-2"/>
                </c:manualLayout>
              </c:layout>
              <c:tx>
                <c:rich>
                  <a:bodyPr/>
                  <a:lstStyle/>
                  <a:p>
                    <a:r>
                      <a:rPr lang="en-US"/>
                      <a:t>MIGOB,  </a:t>
                    </a:r>
                  </a:p>
                  <a:p>
                    <a:r>
                      <a:rPr lang="en-US"/>
                      <a:t>C$ 139.22 , 10%</a:t>
                    </a:r>
                  </a:p>
                </c:rich>
              </c:tx>
              <c:showLegendKey val="0"/>
              <c:showVal val="1"/>
              <c:showCatName val="1"/>
              <c:showSerName val="0"/>
              <c:showPercent val="1"/>
              <c:showBubbleSize val="0"/>
              <c:extLst>
                <c:ext xmlns:c15="http://schemas.microsoft.com/office/drawing/2012/chart" uri="{CE6537A1-D6FC-4f65-9D91-7224C49458BB}">
                  <c15:layout/>
                </c:ext>
              </c:extLst>
            </c:dLbl>
            <c:dLbl>
              <c:idx val="3"/>
              <c:layout>
                <c:manualLayout>
                  <c:x val="0.13742740480543703"/>
                  <c:y val="8.1362818938948672E-2"/>
                </c:manualLayout>
              </c:layout>
              <c:tx>
                <c:rich>
                  <a:bodyPr/>
                  <a:lstStyle/>
                  <a:p>
                    <a:r>
                      <a:rPr lang="en-US"/>
                      <a:t>MIDEF,  </a:t>
                    </a:r>
                  </a:p>
                  <a:p>
                    <a:r>
                      <a:rPr lang="en-US"/>
                      <a:t>C$ 121.43 , 9%</a:t>
                    </a:r>
                  </a:p>
                </c:rich>
              </c:tx>
              <c:showLegendKey val="0"/>
              <c:showVal val="1"/>
              <c:showCatName val="1"/>
              <c:showSerName val="0"/>
              <c:showPercent val="1"/>
              <c:showBubbleSize val="0"/>
              <c:extLst>
                <c:ext xmlns:c15="http://schemas.microsoft.com/office/drawing/2012/chart" uri="{CE6537A1-D6FC-4f65-9D91-7224C49458BB}">
                  <c15:layout/>
                </c:ext>
              </c:extLst>
            </c:dLbl>
            <c:dLbl>
              <c:idx val="4"/>
              <c:layout>
                <c:manualLayout>
                  <c:x val="8.0488126671551613E-2"/>
                  <c:y val="6.0755748412396574E-2"/>
                </c:manualLayout>
              </c:layout>
              <c:tx>
                <c:rich>
                  <a:bodyPr/>
                  <a:lstStyle/>
                  <a:p>
                    <a:r>
                      <a:rPr lang="en-US"/>
                      <a:t>MIFAM,  </a:t>
                    </a:r>
                  </a:p>
                  <a:p>
                    <a:r>
                      <a:rPr lang="en-US"/>
                      <a:t>C$ 59.46 ,</a:t>
                    </a:r>
                    <a:r>
                      <a:rPr lang="en-US" baseline="0"/>
                      <a:t> </a:t>
                    </a:r>
                    <a:r>
                      <a:rPr lang="en-US"/>
                      <a:t>5%</a:t>
                    </a:r>
                  </a:p>
                </c:rich>
              </c:tx>
              <c:showLegendKey val="0"/>
              <c:showVal val="1"/>
              <c:showCatName val="1"/>
              <c:showSerName val="0"/>
              <c:showPercent val="1"/>
              <c:showBubbleSize val="0"/>
              <c:extLst>
                <c:ext xmlns:c15="http://schemas.microsoft.com/office/drawing/2012/chart" uri="{CE6537A1-D6FC-4f65-9D91-7224C49458BB}">
                  <c15:layout/>
                </c:ext>
              </c:extLst>
            </c:dLbl>
            <c:dLbl>
              <c:idx val="5"/>
              <c:layout>
                <c:manualLayout>
                  <c:x val="0.13227889805032889"/>
                  <c:y val="1.5586537960534037E-2"/>
                </c:manualLayout>
              </c:layout>
              <c:tx>
                <c:rich>
                  <a:bodyPr/>
                  <a:lstStyle/>
                  <a:p>
                    <a:r>
                      <a:rPr lang="en-US"/>
                      <a:t>Otros,  </a:t>
                    </a:r>
                  </a:p>
                  <a:p>
                    <a:r>
                      <a:rPr lang="en-US"/>
                      <a:t>C$ 37.51 , 3%</a:t>
                    </a:r>
                  </a:p>
                </c:rich>
              </c:tx>
              <c:showLegendKey val="0"/>
              <c:showVal val="1"/>
              <c:showCatName val="1"/>
              <c:showSerName val="0"/>
              <c:showPercent val="1"/>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1"/>
            <c:showBubbleSize val="0"/>
            <c:showLeaderLines val="0"/>
            <c:extLst>
              <c:ext xmlns:c15="http://schemas.microsoft.com/office/drawing/2012/chart" uri="{CE6537A1-D6FC-4f65-9D91-7224C49458BB}"/>
            </c:extLst>
          </c:dLbls>
          <c:cat>
            <c:strRef>
              <c:f>Hoja1!$D$8:$D$13</c:f>
              <c:strCache>
                <c:ptCount val="6"/>
                <c:pt idx="0">
                  <c:v>MINED</c:v>
                </c:pt>
                <c:pt idx="1">
                  <c:v>MINSA</c:v>
                </c:pt>
                <c:pt idx="2">
                  <c:v>MIGOB</c:v>
                </c:pt>
                <c:pt idx="3">
                  <c:v>MIDEF</c:v>
                </c:pt>
                <c:pt idx="4">
                  <c:v>MIFAM</c:v>
                </c:pt>
                <c:pt idx="5">
                  <c:v>Otros</c:v>
                </c:pt>
              </c:strCache>
            </c:strRef>
          </c:cat>
          <c:val>
            <c:numRef>
              <c:f>Hoja1!$E$8:$E$13</c:f>
              <c:numCache>
                <c:formatCode>_([$C$-4C0A]\ * #.##000_);_([$C$-4C0A]\ * \(#.##000\);_([$C$-4C0A]\ * "-"??_);_(@_)</c:formatCode>
                <c:ptCount val="6"/>
                <c:pt idx="0">
                  <c:v>649.12800000000004</c:v>
                </c:pt>
                <c:pt idx="1">
                  <c:v>325.45699999999999</c:v>
                </c:pt>
                <c:pt idx="2">
                  <c:v>139.22042200000001</c:v>
                </c:pt>
                <c:pt idx="3">
                  <c:v>121.425719</c:v>
                </c:pt>
                <c:pt idx="4">
                  <c:v>59.463279</c:v>
                </c:pt>
                <c:pt idx="5">
                  <c:v>37.51</c:v>
                </c:pt>
              </c:numCache>
            </c:numRef>
          </c:val>
        </c:ser>
        <c:dLbls>
          <c:showLegendKey val="0"/>
          <c:showVal val="0"/>
          <c:showCatName val="0"/>
          <c:showSerName val="0"/>
          <c:showPercent val="1"/>
          <c:showBubbleSize val="0"/>
          <c:showLeaderLines val="0"/>
        </c:dLbls>
      </c:pie3DChart>
    </c:plotArea>
    <c:plotVisOnly val="1"/>
    <c:dispBlanksAs val="gap"/>
    <c:showDLblsOverMax val="0"/>
  </c:chart>
  <c:spPr>
    <a:ln>
      <a:noFill/>
    </a:ln>
  </c:spPr>
  <c:txPr>
    <a:bodyPr/>
    <a:lstStyle/>
    <a:p>
      <a:pPr>
        <a:defRPr sz="1200">
          <a:latin typeface="Century Gothic" panose="020B0502020202020204" pitchFamily="34" charset="0"/>
        </a:defRPr>
      </a:pPr>
      <a:endParaRPr lang="es-ES_tradnl"/>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s-NI" sz="1400" dirty="0"/>
              <a:t>Proyecto de Presupuesto General de la República 2014: </a:t>
            </a:r>
          </a:p>
          <a:p>
            <a:pPr>
              <a:defRPr sz="1400"/>
            </a:pPr>
            <a:r>
              <a:rPr lang="es-NI" sz="1400" b="0" i="1" dirty="0"/>
              <a:t>aumentos y reducciones </a:t>
            </a:r>
            <a:r>
              <a:rPr lang="es-NI" sz="1400" b="0" i="1" dirty="0" smtClean="0"/>
              <a:t>(</a:t>
            </a:r>
            <a:r>
              <a:rPr lang="es-NI" sz="1400" b="0" i="1" dirty="0"/>
              <a:t>en </a:t>
            </a:r>
            <a:r>
              <a:rPr lang="es-NI" sz="1400" b="0" i="1" dirty="0" smtClean="0"/>
              <a:t>porcentaje</a:t>
            </a:r>
            <a:r>
              <a:rPr lang="es-NI" sz="1400" b="0" i="1" dirty="0"/>
              <a:t>)</a:t>
            </a:r>
          </a:p>
        </c:rich>
      </c:tx>
      <c:layout/>
      <c:overlay val="0"/>
    </c:title>
    <c:autoTitleDeleted val="0"/>
    <c:plotArea>
      <c:layout>
        <c:manualLayout>
          <c:layoutTarget val="inner"/>
          <c:xMode val="edge"/>
          <c:yMode val="edge"/>
          <c:x val="9.3268395781959113E-2"/>
          <c:y val="0.16650122474026088"/>
          <c:w val="0.88192816305572719"/>
          <c:h val="0.53375861308529071"/>
        </c:manualLayout>
      </c:layout>
      <c:barChart>
        <c:barDir val="col"/>
        <c:grouping val="clustered"/>
        <c:varyColors val="0"/>
        <c:ser>
          <c:idx val="0"/>
          <c:order val="0"/>
          <c:spPr>
            <a:solidFill>
              <a:schemeClr val="accent1"/>
            </a:solidFill>
            <a:effectLst>
              <a:outerShdw blurRad="50800" dist="38100" dir="2700000" algn="tl" rotWithShape="0">
                <a:prstClr val="black">
                  <a:alpha val="40000"/>
                </a:prstClr>
              </a:outerShdw>
            </a:effectLst>
          </c:spPr>
          <c:invertIfNegative val="0"/>
          <c:dLbls>
            <c:dLbl>
              <c:idx val="0"/>
              <c:layout>
                <c:manualLayout>
                  <c:x val="1.6180669018427106E-3"/>
                  <c:y val="-5.051569940504692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Hoja3!$C$89:$C$110</c:f>
              <c:strCache>
                <c:ptCount val="22"/>
                <c:pt idx="0">
                  <c:v>CSE</c:v>
                </c:pt>
                <c:pt idx="1">
                  <c:v>MIFAM</c:v>
                </c:pt>
                <c:pt idx="2">
                  <c:v>MHCP</c:v>
                </c:pt>
                <c:pt idx="3">
                  <c:v>MIGOB</c:v>
                </c:pt>
                <c:pt idx="4">
                  <c:v>MITRAB</c:v>
                </c:pt>
                <c:pt idx="5">
                  <c:v>MINED</c:v>
                </c:pt>
                <c:pt idx="6">
                  <c:v>MINSA</c:v>
                </c:pt>
                <c:pt idx="7">
                  <c:v>MAGFOR</c:v>
                </c:pt>
                <c:pt idx="8">
                  <c:v>MINREX</c:v>
                </c:pt>
                <c:pt idx="9">
                  <c:v>CSJ</c:v>
                </c:pt>
                <c:pt idx="10">
                  <c:v>MEFCCA</c:v>
                </c:pt>
                <c:pt idx="11">
                  <c:v>MTI</c:v>
                </c:pt>
                <c:pt idx="12">
                  <c:v>MIDEF</c:v>
                </c:pt>
                <c:pt idx="13">
                  <c:v>Asig. Sub</c:v>
                </c:pt>
                <c:pt idx="14">
                  <c:v>MIFIC</c:v>
                </c:pt>
                <c:pt idx="15">
                  <c:v>Asamblea</c:v>
                </c:pt>
                <c:pt idx="16">
                  <c:v>MARENA</c:v>
                </c:pt>
                <c:pt idx="17">
                  <c:v>CGR</c:v>
                </c:pt>
                <c:pt idx="18">
                  <c:v>PGR</c:v>
                </c:pt>
                <c:pt idx="19">
                  <c:v>Presidencia</c:v>
                </c:pt>
                <c:pt idx="20">
                  <c:v>MEM</c:v>
                </c:pt>
                <c:pt idx="21">
                  <c:v>Servicio Deuda</c:v>
                </c:pt>
              </c:strCache>
            </c:strRef>
          </c:cat>
          <c:val>
            <c:numRef>
              <c:f>Hoja3!$D$89:$D$110</c:f>
              <c:numCache>
                <c:formatCode>_(* #,##0.0_);_(* \(#,##0.0\);_(* "-"??_);_(@_)</c:formatCode>
                <c:ptCount val="22"/>
                <c:pt idx="0">
                  <c:v>52.347441600298318</c:v>
                </c:pt>
                <c:pt idx="1">
                  <c:v>29.03289656317396</c:v>
                </c:pt>
                <c:pt idx="2">
                  <c:v>27.517027901345671</c:v>
                </c:pt>
                <c:pt idx="3">
                  <c:v>26.929153308853238</c:v>
                </c:pt>
                <c:pt idx="4">
                  <c:v>26.881623992238659</c:v>
                </c:pt>
                <c:pt idx="5">
                  <c:v>22.602151996366239</c:v>
                </c:pt>
                <c:pt idx="6">
                  <c:v>21.479803734476889</c:v>
                </c:pt>
                <c:pt idx="7">
                  <c:v>20.317730420787171</c:v>
                </c:pt>
                <c:pt idx="8">
                  <c:v>16.219313607739139</c:v>
                </c:pt>
                <c:pt idx="9">
                  <c:v>15.239504428881666</c:v>
                </c:pt>
                <c:pt idx="10">
                  <c:v>14.50465288177265</c:v>
                </c:pt>
                <c:pt idx="11">
                  <c:v>12.219982124050732</c:v>
                </c:pt>
                <c:pt idx="12">
                  <c:v>12.012594937340925</c:v>
                </c:pt>
                <c:pt idx="13">
                  <c:v>11.369591722068995</c:v>
                </c:pt>
                <c:pt idx="14">
                  <c:v>10.832389693762256</c:v>
                </c:pt>
                <c:pt idx="15">
                  <c:v>6.0478448563534126</c:v>
                </c:pt>
                <c:pt idx="16">
                  <c:v>6.0246446942607834</c:v>
                </c:pt>
                <c:pt idx="17">
                  <c:v>3.6420095831533938</c:v>
                </c:pt>
                <c:pt idx="18">
                  <c:v>2.8287713216929911</c:v>
                </c:pt>
                <c:pt idx="19">
                  <c:v>0.3716096251345391</c:v>
                </c:pt>
                <c:pt idx="20">
                  <c:v>-3.8982749772011882</c:v>
                </c:pt>
                <c:pt idx="21">
                  <c:v>-7.6156738873001784</c:v>
                </c:pt>
              </c:numCache>
            </c:numRef>
          </c:val>
        </c:ser>
        <c:dLbls>
          <c:showLegendKey val="0"/>
          <c:showVal val="0"/>
          <c:showCatName val="0"/>
          <c:showSerName val="0"/>
          <c:showPercent val="0"/>
          <c:showBubbleSize val="0"/>
        </c:dLbls>
        <c:gapWidth val="75"/>
        <c:overlap val="-25"/>
        <c:axId val="100631680"/>
        <c:axId val="100633216"/>
      </c:barChart>
      <c:catAx>
        <c:axId val="100631680"/>
        <c:scaling>
          <c:orientation val="minMax"/>
        </c:scaling>
        <c:delete val="0"/>
        <c:axPos val="b"/>
        <c:numFmt formatCode="General" sourceLinked="0"/>
        <c:majorTickMark val="none"/>
        <c:minorTickMark val="none"/>
        <c:tickLblPos val="low"/>
        <c:crossAx val="100633216"/>
        <c:crosses val="autoZero"/>
        <c:auto val="1"/>
        <c:lblAlgn val="ctr"/>
        <c:lblOffset val="100"/>
        <c:noMultiLvlLbl val="0"/>
      </c:catAx>
      <c:valAx>
        <c:axId val="100633216"/>
        <c:scaling>
          <c:orientation val="minMax"/>
          <c:max val="75"/>
        </c:scaling>
        <c:delete val="0"/>
        <c:axPos val="l"/>
        <c:majorGridlines/>
        <c:numFmt formatCode="_(* #,##0.0_);_(* \(#,##0.0\);_(* &quot;-&quot;??_);_(@_)" sourceLinked="1"/>
        <c:majorTickMark val="none"/>
        <c:minorTickMark val="none"/>
        <c:tickLblPos val="nextTo"/>
        <c:spPr>
          <a:ln w="9525">
            <a:noFill/>
          </a:ln>
        </c:spPr>
        <c:crossAx val="100631680"/>
        <c:crosses val="autoZero"/>
        <c:crossBetween val="between"/>
        <c:majorUnit val="15"/>
      </c:valAx>
    </c:plotArea>
    <c:plotVisOnly val="1"/>
    <c:dispBlanksAs val="gap"/>
    <c:showDLblsOverMax val="0"/>
  </c:chart>
  <c:spPr>
    <a:ln>
      <a:noFill/>
    </a:ln>
  </c:spPr>
  <c:txPr>
    <a:bodyPr/>
    <a:lstStyle/>
    <a:p>
      <a:pPr>
        <a:defRPr sz="1100">
          <a:latin typeface="Century Gothic" panose="020B0502020202020204" pitchFamily="34" charset="0"/>
        </a:defRPr>
      </a:pPr>
      <a:endParaRPr lang="es-ES_tradnl"/>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NI" dirty="0"/>
              <a:t>Principales Gastos </a:t>
            </a:r>
            <a:r>
              <a:rPr lang="es-NI" dirty="0" smtClean="0"/>
              <a:t>Públicos </a:t>
            </a:r>
            <a:r>
              <a:rPr lang="es-NI" dirty="0"/>
              <a:t>como porcentaje del PIB</a:t>
            </a:r>
          </a:p>
        </c:rich>
      </c:tx>
      <c:layout/>
      <c:overlay val="0"/>
    </c:title>
    <c:autoTitleDeleted val="0"/>
    <c:plotArea>
      <c:layout>
        <c:manualLayout>
          <c:layoutTarget val="inner"/>
          <c:xMode val="edge"/>
          <c:yMode val="edge"/>
          <c:x val="9.1557961504811894E-2"/>
          <c:y val="0.26413203557888598"/>
          <c:w val="0.87788648293963256"/>
          <c:h val="0.5083931175269758"/>
        </c:manualLayout>
      </c:layout>
      <c:barChart>
        <c:barDir val="col"/>
        <c:grouping val="clustered"/>
        <c:varyColors val="0"/>
        <c:ser>
          <c:idx val="0"/>
          <c:order val="0"/>
          <c:tx>
            <c:strRef>
              <c:f>[Gastos.xlsx]CÓRBOBAS!$E$33</c:f>
              <c:strCache>
                <c:ptCount val="1"/>
                <c:pt idx="0">
                  <c:v>MINSA/PIB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[Gastos.xlsx]CÓRBOBAS!$F$32:$L$32</c:f>
              <c:numCache>
                <c:formatCode>General</c:formatCode>
                <c:ptCount val="7"/>
                <c:pt idx="0">
                  <c:v>2011</c:v>
                </c:pt>
                <c:pt idx="1">
                  <c:v>2012</c:v>
                </c:pt>
                <c:pt idx="2">
                  <c:v>2013</c:v>
                </c:pt>
                <c:pt idx="3">
                  <c:v>2014</c:v>
                </c:pt>
                <c:pt idx="4">
                  <c:v>2015</c:v>
                </c:pt>
                <c:pt idx="5">
                  <c:v>2016</c:v>
                </c:pt>
                <c:pt idx="6">
                  <c:v>2017</c:v>
                </c:pt>
              </c:numCache>
            </c:numRef>
          </c:cat>
          <c:val>
            <c:numRef>
              <c:f>[Gastos.xlsx]CÓRBOBAS!$F$33:$L$33</c:f>
              <c:numCache>
                <c:formatCode>_(* #,##0.0_);_(* \(#,##0.0\);_(* "-"??_);_(@_)</c:formatCode>
                <c:ptCount val="7"/>
                <c:pt idx="0">
                  <c:v>2.7192642132149443</c:v>
                </c:pt>
                <c:pt idx="1">
                  <c:v>2.886959254728358</c:v>
                </c:pt>
                <c:pt idx="2">
                  <c:v>2.8872848852856765</c:v>
                </c:pt>
                <c:pt idx="3">
                  <c:v>3.1470405111226794</c:v>
                </c:pt>
                <c:pt idx="4">
                  <c:v>3.130946187955276</c:v>
                </c:pt>
                <c:pt idx="5">
                  <c:v>3.1920250535835915</c:v>
                </c:pt>
                <c:pt idx="6">
                  <c:v>3.3028562587422092</c:v>
                </c:pt>
              </c:numCache>
            </c:numRef>
          </c:val>
        </c:ser>
        <c:ser>
          <c:idx val="1"/>
          <c:order val="1"/>
          <c:tx>
            <c:strRef>
              <c:f>[Gastos.xlsx]CÓRBOBAS!$E$34</c:f>
              <c:strCache>
                <c:ptCount val="1"/>
                <c:pt idx="0">
                  <c:v>MINED/PIB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[Gastos.xlsx]CÓRBOBAS!$F$32:$L$32</c:f>
              <c:numCache>
                <c:formatCode>General</c:formatCode>
                <c:ptCount val="7"/>
                <c:pt idx="0">
                  <c:v>2011</c:v>
                </c:pt>
                <c:pt idx="1">
                  <c:v>2012</c:v>
                </c:pt>
                <c:pt idx="2">
                  <c:v>2013</c:v>
                </c:pt>
                <c:pt idx="3">
                  <c:v>2014</c:v>
                </c:pt>
                <c:pt idx="4">
                  <c:v>2015</c:v>
                </c:pt>
                <c:pt idx="5">
                  <c:v>2016</c:v>
                </c:pt>
                <c:pt idx="6">
                  <c:v>2017</c:v>
                </c:pt>
              </c:numCache>
            </c:numRef>
          </c:cat>
          <c:val>
            <c:numRef>
              <c:f>[Gastos.xlsx]CÓRBOBAS!$F$34:$L$34</c:f>
              <c:numCache>
                <c:formatCode>_(* #,##0.0_);_(* \(#,##0.0\);_(* "-"??_);_(@_)</c:formatCode>
                <c:ptCount val="7"/>
                <c:pt idx="0">
                  <c:v>2.7052583089159388</c:v>
                </c:pt>
                <c:pt idx="1">
                  <c:v>2.6568031559205934</c:v>
                </c:pt>
                <c:pt idx="2">
                  <c:v>2.685846060977755</c:v>
                </c:pt>
                <c:pt idx="3">
                  <c:v>2.9547673149534863</c:v>
                </c:pt>
                <c:pt idx="4">
                  <c:v>3.1203670917248445</c:v>
                </c:pt>
                <c:pt idx="5">
                  <c:v>3.2116827851386511</c:v>
                </c:pt>
                <c:pt idx="6">
                  <c:v>3.3243219321336253</c:v>
                </c:pt>
              </c:numCache>
            </c:numRef>
          </c:val>
        </c:ser>
        <c:ser>
          <c:idx val="2"/>
          <c:order val="2"/>
          <c:tx>
            <c:strRef>
              <c:f>[Gastos.xlsx]CÓRBOBAS!$E$35</c:f>
              <c:strCache>
                <c:ptCount val="1"/>
                <c:pt idx="0">
                  <c:v>MTI y FOMAV/PIB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[Gastos.xlsx]CÓRBOBAS!$F$32:$L$32</c:f>
              <c:numCache>
                <c:formatCode>General</c:formatCode>
                <c:ptCount val="7"/>
                <c:pt idx="0">
                  <c:v>2011</c:v>
                </c:pt>
                <c:pt idx="1">
                  <c:v>2012</c:v>
                </c:pt>
                <c:pt idx="2">
                  <c:v>2013</c:v>
                </c:pt>
                <c:pt idx="3">
                  <c:v>2014</c:v>
                </c:pt>
                <c:pt idx="4">
                  <c:v>2015</c:v>
                </c:pt>
                <c:pt idx="5">
                  <c:v>2016</c:v>
                </c:pt>
                <c:pt idx="6">
                  <c:v>2017</c:v>
                </c:pt>
              </c:numCache>
            </c:numRef>
          </c:cat>
          <c:val>
            <c:numRef>
              <c:f>[Gastos.xlsx]CÓRBOBAS!$F$35:$L$35</c:f>
              <c:numCache>
                <c:formatCode>_(* #,##0.0_);_(* \(#,##0.0\);_(* "-"??_);_(@_)</c:formatCode>
                <c:ptCount val="7"/>
                <c:pt idx="0">
                  <c:v>1.7247310381464049</c:v>
                </c:pt>
                <c:pt idx="1">
                  <c:v>1.6695785694962433</c:v>
                </c:pt>
                <c:pt idx="2">
                  <c:v>1.605071812765654</c:v>
                </c:pt>
                <c:pt idx="3">
                  <c:v>1.6105847725858082</c:v>
                </c:pt>
                <c:pt idx="4">
                  <c:v>1.792646799531955</c:v>
                </c:pt>
                <c:pt idx="5">
                  <c:v>1.6657258728032809</c:v>
                </c:pt>
                <c:pt idx="6">
                  <c:v>1.2764641668449666</c:v>
                </c:pt>
              </c:numCache>
            </c:numRef>
          </c:val>
        </c:ser>
        <c:dLbls>
          <c:showLegendKey val="0"/>
          <c:showVal val="0"/>
          <c:showCatName val="0"/>
          <c:showSerName val="0"/>
          <c:showPercent val="0"/>
          <c:showBubbleSize val="0"/>
        </c:dLbls>
        <c:gapWidth val="75"/>
        <c:overlap val="-25"/>
        <c:axId val="100686464"/>
        <c:axId val="100700544"/>
      </c:barChart>
      <c:catAx>
        <c:axId val="100686464"/>
        <c:scaling>
          <c:orientation val="minMax"/>
        </c:scaling>
        <c:delete val="0"/>
        <c:axPos val="b"/>
        <c:numFmt formatCode="General" sourceLinked="1"/>
        <c:majorTickMark val="none"/>
        <c:minorTickMark val="none"/>
        <c:tickLblPos val="nextTo"/>
        <c:crossAx val="100700544"/>
        <c:crosses val="autoZero"/>
        <c:auto val="1"/>
        <c:lblAlgn val="ctr"/>
        <c:lblOffset val="100"/>
        <c:noMultiLvlLbl val="0"/>
      </c:catAx>
      <c:valAx>
        <c:axId val="100700544"/>
        <c:scaling>
          <c:orientation val="minMax"/>
          <c:min val="0"/>
        </c:scaling>
        <c:delete val="0"/>
        <c:axPos val="l"/>
        <c:majorGridlines/>
        <c:numFmt formatCode="_(* #,##0.0_);_(* \(#,##0.0\);_(* &quot;-&quot;??_);_(@_)" sourceLinked="1"/>
        <c:majorTickMark val="none"/>
        <c:minorTickMark val="none"/>
        <c:tickLblPos val="nextTo"/>
        <c:spPr>
          <a:ln w="9525">
            <a:noFill/>
          </a:ln>
        </c:spPr>
        <c:crossAx val="100686464"/>
        <c:crosses val="autoZero"/>
        <c:crossBetween val="between"/>
        <c:majorUnit val="1"/>
      </c:valAx>
    </c:plotArea>
    <c:legend>
      <c:legendPos val="t"/>
      <c:layout/>
      <c:overlay val="0"/>
    </c:legend>
    <c:plotVisOnly val="1"/>
    <c:dispBlanksAs val="gap"/>
    <c:showDLblsOverMax val="0"/>
  </c:chart>
  <c:spPr>
    <a:ln>
      <a:noFill/>
    </a:ln>
  </c:spPr>
  <c:txPr>
    <a:bodyPr/>
    <a:lstStyle/>
    <a:p>
      <a:pPr>
        <a:defRPr sz="1400">
          <a:latin typeface="Century Gothic" panose="020B0502020202020204" pitchFamily="34" charset="0"/>
        </a:defRPr>
      </a:pPr>
      <a:endParaRPr lang="es-ES_tradnl"/>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NI" dirty="0"/>
              <a:t>Principales Gastos </a:t>
            </a:r>
            <a:r>
              <a:rPr lang="es-NI" dirty="0" smtClean="0"/>
              <a:t>Públicos </a:t>
            </a:r>
            <a:endParaRPr lang="es-NI" dirty="0"/>
          </a:p>
          <a:p>
            <a:pPr>
              <a:defRPr/>
            </a:pPr>
            <a:r>
              <a:rPr lang="es-NI" dirty="0"/>
              <a:t>como porcentaje del Gasto Total</a:t>
            </a:r>
          </a:p>
        </c:rich>
      </c:tx>
      <c:layout/>
      <c:overlay val="0"/>
    </c:title>
    <c:autoTitleDeleted val="0"/>
    <c:plotArea>
      <c:layout>
        <c:manualLayout>
          <c:layoutTarget val="inner"/>
          <c:xMode val="edge"/>
          <c:yMode val="edge"/>
          <c:x val="9.1557961504811894E-2"/>
          <c:y val="0.25631400281743583"/>
          <c:w val="0.87788648293963256"/>
          <c:h val="0.55713066097198438"/>
        </c:manualLayout>
      </c:layout>
      <c:barChart>
        <c:barDir val="col"/>
        <c:grouping val="clustered"/>
        <c:varyColors val="0"/>
        <c:ser>
          <c:idx val="0"/>
          <c:order val="0"/>
          <c:tx>
            <c:strRef>
              <c:f>[Gastos.xlsx]CÓRBOBAS!$E$42</c:f>
              <c:strCache>
                <c:ptCount val="1"/>
                <c:pt idx="0">
                  <c:v>Salud/PGR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[Gastos.xlsx]CÓRBOBAS!$F$41:$L$41</c:f>
              <c:numCache>
                <c:formatCode>General</c:formatCode>
                <c:ptCount val="7"/>
                <c:pt idx="0">
                  <c:v>2011</c:v>
                </c:pt>
                <c:pt idx="1">
                  <c:v>2012</c:v>
                </c:pt>
                <c:pt idx="2">
                  <c:v>2013</c:v>
                </c:pt>
                <c:pt idx="3">
                  <c:v>2014</c:v>
                </c:pt>
                <c:pt idx="4">
                  <c:v>2015</c:v>
                </c:pt>
                <c:pt idx="5">
                  <c:v>2016</c:v>
                </c:pt>
                <c:pt idx="6">
                  <c:v>2017</c:v>
                </c:pt>
              </c:numCache>
            </c:numRef>
          </c:cat>
          <c:val>
            <c:numRef>
              <c:f>[Gastos.xlsx]CÓRBOBAS!$F$42:$L$42</c:f>
              <c:numCache>
                <c:formatCode>_(* #,##0.0_);_(* \(#,##0.0\);_(* "-"??_);_(@_)</c:formatCode>
                <c:ptCount val="7"/>
                <c:pt idx="0">
                  <c:v>15.415862470684004</c:v>
                </c:pt>
                <c:pt idx="1">
                  <c:v>16.01903564962365</c:v>
                </c:pt>
                <c:pt idx="2">
                  <c:v>16.601384851824449</c:v>
                </c:pt>
                <c:pt idx="3">
                  <c:v>17.275801818451043</c:v>
                </c:pt>
                <c:pt idx="4">
                  <c:v>16.464396768790106</c:v>
                </c:pt>
                <c:pt idx="5">
                  <c:v>16.321936100586061</c:v>
                </c:pt>
                <c:pt idx="6">
                  <c:v>17.364407928565235</c:v>
                </c:pt>
              </c:numCache>
            </c:numRef>
          </c:val>
        </c:ser>
        <c:ser>
          <c:idx val="1"/>
          <c:order val="1"/>
          <c:tx>
            <c:strRef>
              <c:f>[Gastos.xlsx]CÓRBOBAS!$E$43</c:f>
              <c:strCache>
                <c:ptCount val="1"/>
                <c:pt idx="0">
                  <c:v>Educación/PGR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[Gastos.xlsx]CÓRBOBAS!$F$41:$L$41</c:f>
              <c:numCache>
                <c:formatCode>General</c:formatCode>
                <c:ptCount val="7"/>
                <c:pt idx="0">
                  <c:v>2011</c:v>
                </c:pt>
                <c:pt idx="1">
                  <c:v>2012</c:v>
                </c:pt>
                <c:pt idx="2">
                  <c:v>2013</c:v>
                </c:pt>
                <c:pt idx="3">
                  <c:v>2014</c:v>
                </c:pt>
                <c:pt idx="4">
                  <c:v>2015</c:v>
                </c:pt>
                <c:pt idx="5">
                  <c:v>2016</c:v>
                </c:pt>
                <c:pt idx="6">
                  <c:v>2017</c:v>
                </c:pt>
              </c:numCache>
            </c:numRef>
          </c:cat>
          <c:val>
            <c:numRef>
              <c:f>[Gastos.xlsx]CÓRBOBAS!$F$43:$L$43</c:f>
              <c:numCache>
                <c:formatCode>_(* #,##0.0_);_(* \(#,##0.0\);_(* "-"??_);_(@_)</c:formatCode>
                <c:ptCount val="7"/>
                <c:pt idx="0">
                  <c:v>15.336461177715949</c:v>
                </c:pt>
                <c:pt idx="1">
                  <c:v>14.74195536324919</c:v>
                </c:pt>
                <c:pt idx="2">
                  <c:v>15.443146721781398</c:v>
                </c:pt>
                <c:pt idx="3">
                  <c:v>16.220310597324641</c:v>
                </c:pt>
                <c:pt idx="4">
                  <c:v>16.408765522726821</c:v>
                </c:pt>
                <c:pt idx="5">
                  <c:v>16.422452930165431</c:v>
                </c:pt>
                <c:pt idx="6">
                  <c:v>17.477261374198331</c:v>
                </c:pt>
              </c:numCache>
            </c:numRef>
          </c:val>
        </c:ser>
        <c:ser>
          <c:idx val="2"/>
          <c:order val="2"/>
          <c:tx>
            <c:strRef>
              <c:f>[Gastos.xlsx]CÓRBOBAS!$E$44</c:f>
              <c:strCache>
                <c:ptCount val="1"/>
                <c:pt idx="0">
                  <c:v>MTI y FOMAV/PGR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[Gastos.xlsx]CÓRBOBAS!$F$41:$L$41</c:f>
              <c:numCache>
                <c:formatCode>General</c:formatCode>
                <c:ptCount val="7"/>
                <c:pt idx="0">
                  <c:v>2011</c:v>
                </c:pt>
                <c:pt idx="1">
                  <c:v>2012</c:v>
                </c:pt>
                <c:pt idx="2">
                  <c:v>2013</c:v>
                </c:pt>
                <c:pt idx="3">
                  <c:v>2014</c:v>
                </c:pt>
                <c:pt idx="4">
                  <c:v>2015</c:v>
                </c:pt>
                <c:pt idx="5">
                  <c:v>2016</c:v>
                </c:pt>
                <c:pt idx="6">
                  <c:v>2017</c:v>
                </c:pt>
              </c:numCache>
            </c:numRef>
          </c:cat>
          <c:val>
            <c:numRef>
              <c:f>[Gastos.xlsx]CÓRBOBAS!$F$44:$L$44</c:f>
              <c:numCache>
                <c:formatCode>_(* #,##0.0_);_(* \(#,##0.0\);_(* "-"??_);_(@_)</c:formatCode>
                <c:ptCount val="7"/>
                <c:pt idx="0">
                  <c:v>9.7777245601118654</c:v>
                </c:pt>
                <c:pt idx="1">
                  <c:v>9.264085934293691</c:v>
                </c:pt>
                <c:pt idx="2">
                  <c:v>9.2288831678283323</c:v>
                </c:pt>
                <c:pt idx="3">
                  <c:v>8.8413680232802108</c:v>
                </c:pt>
                <c:pt idx="4">
                  <c:v>9.4268142606025034</c:v>
                </c:pt>
                <c:pt idx="5">
                  <c:v>8.5174366743973646</c:v>
                </c:pt>
                <c:pt idx="6">
                  <c:v>6.7108716707317519</c:v>
                </c:pt>
              </c:numCache>
            </c:numRef>
          </c:val>
        </c:ser>
        <c:dLbls>
          <c:showLegendKey val="0"/>
          <c:showVal val="0"/>
          <c:showCatName val="0"/>
          <c:showSerName val="0"/>
          <c:showPercent val="0"/>
          <c:showBubbleSize val="0"/>
        </c:dLbls>
        <c:gapWidth val="75"/>
        <c:overlap val="-25"/>
        <c:axId val="100746368"/>
        <c:axId val="100747904"/>
      </c:barChart>
      <c:catAx>
        <c:axId val="100746368"/>
        <c:scaling>
          <c:orientation val="minMax"/>
        </c:scaling>
        <c:delete val="0"/>
        <c:axPos val="b"/>
        <c:numFmt formatCode="General" sourceLinked="1"/>
        <c:majorTickMark val="none"/>
        <c:minorTickMark val="none"/>
        <c:tickLblPos val="nextTo"/>
        <c:crossAx val="100747904"/>
        <c:crosses val="autoZero"/>
        <c:auto val="1"/>
        <c:lblAlgn val="ctr"/>
        <c:lblOffset val="100"/>
        <c:noMultiLvlLbl val="0"/>
      </c:catAx>
      <c:valAx>
        <c:axId val="100747904"/>
        <c:scaling>
          <c:orientation val="minMax"/>
        </c:scaling>
        <c:delete val="0"/>
        <c:axPos val="l"/>
        <c:majorGridlines/>
        <c:numFmt formatCode="_(* #,##0.0_);_(* \(#,##0.0\);_(* &quot;-&quot;??_);_(@_)" sourceLinked="1"/>
        <c:majorTickMark val="none"/>
        <c:minorTickMark val="none"/>
        <c:tickLblPos val="nextTo"/>
        <c:spPr>
          <a:ln w="9525">
            <a:noFill/>
          </a:ln>
        </c:spPr>
        <c:crossAx val="100746368"/>
        <c:crosses val="autoZero"/>
        <c:crossBetween val="between"/>
        <c:majorUnit val="4"/>
      </c:valAx>
    </c:plotArea>
    <c:legend>
      <c:legendPos val="t"/>
      <c:layout/>
      <c:overlay val="0"/>
    </c:legend>
    <c:plotVisOnly val="1"/>
    <c:dispBlanksAs val="gap"/>
    <c:showDLblsOverMax val="0"/>
  </c:chart>
  <c:spPr>
    <a:ln>
      <a:noFill/>
    </a:ln>
  </c:spPr>
  <c:txPr>
    <a:bodyPr/>
    <a:lstStyle/>
    <a:p>
      <a:pPr>
        <a:defRPr sz="1400">
          <a:latin typeface="Century Gothic" panose="020B0502020202020204" pitchFamily="34" charset="0"/>
        </a:defRPr>
      </a:pPr>
      <a:endParaRPr lang="es-ES_tradnl"/>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Century Gothic" panose="020B0502020202020204" pitchFamily="34" charset="0"/>
                <a:ea typeface="+mn-ea"/>
                <a:cs typeface="+mn-cs"/>
              </a:defRPr>
            </a:pPr>
            <a:r>
              <a:rPr lang="es-ES" sz="1400" b="1" dirty="0" smtClean="0"/>
              <a:t>Centroamérica </a:t>
            </a:r>
            <a:r>
              <a:rPr lang="es-ES" sz="1400" b="1" dirty="0"/>
              <a:t>y </a:t>
            </a:r>
            <a:r>
              <a:rPr lang="es-ES" sz="1400" b="1" dirty="0" smtClean="0"/>
              <a:t>República </a:t>
            </a:r>
            <a:r>
              <a:rPr lang="es-ES" sz="1400" b="1" dirty="0"/>
              <a:t>Dominicana: Carga Tributaria</a:t>
            </a:r>
            <a:endParaRPr lang="" sz="1400" b="1" dirty="0"/>
          </a:p>
          <a:p>
            <a:pPr>
              <a:defRPr sz="1260" b="0" i="0" u="none" strike="noStrike" kern="1200" spc="0" baseline="0">
                <a:solidFill>
                  <a:schemeClr val="tx1">
                    <a:lumMod val="65000"/>
                    <a:lumOff val="35000"/>
                  </a:schemeClr>
                </a:solidFill>
                <a:latin typeface="Century Gothic" panose="020B0502020202020204" pitchFamily="34" charset="0"/>
                <a:ea typeface="+mn-ea"/>
                <a:cs typeface="+mn-cs"/>
              </a:defRPr>
            </a:pPr>
            <a:r>
              <a:rPr lang="es-ES" dirty="0"/>
              <a:t> </a:t>
            </a:r>
            <a:r>
              <a:rPr lang="es-ES" sz="1100" b="0" i="1" dirty="0"/>
              <a:t>(Ingresos tributarios/PIB Nominal)</a:t>
            </a:r>
          </a:p>
        </c:rich>
      </c:tx>
      <c:layout/>
      <c:overlay val="0"/>
      <c:spPr>
        <a:noFill/>
        <a:ln>
          <a:noFill/>
        </a:ln>
        <a:effectLst/>
      </c:spPr>
    </c:title>
    <c:autoTitleDeleted val="0"/>
    <c:plotArea>
      <c:layout>
        <c:manualLayout>
          <c:layoutTarget val="inner"/>
          <c:xMode val="edge"/>
          <c:yMode val="edge"/>
          <c:x val="8.2511946845734069E-2"/>
          <c:y val="0.23261991752238853"/>
          <c:w val="0.89417916939952347"/>
          <c:h val="0.51648150483041233"/>
        </c:manualLayout>
      </c:layout>
      <c:barChart>
        <c:barDir val="col"/>
        <c:grouping val="clustered"/>
        <c:varyColors val="0"/>
        <c:ser>
          <c:idx val="0"/>
          <c:order val="0"/>
          <c:tx>
            <c:strRef>
              <c:f>Hoja3!$T$3</c:f>
              <c:strCache>
                <c:ptCount val="1"/>
                <c:pt idx="0">
                  <c:v>2010</c:v>
                </c:pt>
              </c:strCache>
            </c:strRef>
          </c:tx>
          <c:spPr>
            <a:solidFill>
              <a:schemeClr val="accent6"/>
            </a:solidFill>
            <a:ln>
              <a:noFill/>
            </a:ln>
            <a:effectLst>
              <a:outerShdw blurRad="50800" dist="38100" dir="2700000" algn="tl" rotWithShape="0">
                <a:prstClr val="black">
                  <a:alpha val="40000"/>
                </a:prstClr>
              </a:outerShdw>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Hoja3!$S$4:$S$9</c:f>
              <c:strCache>
                <c:ptCount val="6"/>
                <c:pt idx="0">
                  <c:v>Costa Rica</c:v>
                </c:pt>
                <c:pt idx="1">
                  <c:v>El Salvador</c:v>
                </c:pt>
                <c:pt idx="2">
                  <c:v>Guatemala</c:v>
                </c:pt>
                <c:pt idx="3">
                  <c:v>Honduras</c:v>
                </c:pt>
                <c:pt idx="4">
                  <c:v>Nicaragua</c:v>
                </c:pt>
                <c:pt idx="5">
                  <c:v>Republica Dominicana</c:v>
                </c:pt>
              </c:strCache>
            </c:strRef>
          </c:cat>
          <c:val>
            <c:numRef>
              <c:f>Hoja3!$T$4:$T$9</c:f>
              <c:numCache>
                <c:formatCode>_-* #.##00\ _€_-;\-* #.##00\ _€_-;_-* "-"??\ _€_-;_-@_-</c:formatCode>
                <c:ptCount val="6"/>
                <c:pt idx="0">
                  <c:v>13</c:v>
                </c:pt>
                <c:pt idx="1">
                  <c:v>13.4</c:v>
                </c:pt>
                <c:pt idx="2">
                  <c:v>10.199999999999999</c:v>
                </c:pt>
                <c:pt idx="3">
                  <c:v>14.2</c:v>
                </c:pt>
                <c:pt idx="4">
                  <c:v>14</c:v>
                </c:pt>
                <c:pt idx="5">
                  <c:v>12.7</c:v>
                </c:pt>
              </c:numCache>
            </c:numRef>
          </c:val>
        </c:ser>
        <c:ser>
          <c:idx val="1"/>
          <c:order val="1"/>
          <c:tx>
            <c:strRef>
              <c:f>Hoja3!$U$3</c:f>
              <c:strCache>
                <c:ptCount val="1"/>
                <c:pt idx="0">
                  <c:v>2011</c:v>
                </c:pt>
              </c:strCache>
            </c:strRef>
          </c:tx>
          <c:spPr>
            <a:solidFill>
              <a:schemeClr val="accent5"/>
            </a:solidFill>
            <a:ln>
              <a:noFill/>
            </a:ln>
            <a:effectLst>
              <a:outerShdw blurRad="50800" dist="38100" dir="2700000" algn="tl" rotWithShape="0">
                <a:prstClr val="black">
                  <a:alpha val="40000"/>
                </a:prstClr>
              </a:outerShdw>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Hoja3!$S$4:$S$9</c:f>
              <c:strCache>
                <c:ptCount val="6"/>
                <c:pt idx="0">
                  <c:v>Costa Rica</c:v>
                </c:pt>
                <c:pt idx="1">
                  <c:v>El Salvador</c:v>
                </c:pt>
                <c:pt idx="2">
                  <c:v>Guatemala</c:v>
                </c:pt>
                <c:pt idx="3">
                  <c:v>Honduras</c:v>
                </c:pt>
                <c:pt idx="4">
                  <c:v>Nicaragua</c:v>
                </c:pt>
                <c:pt idx="5">
                  <c:v>Republica Dominicana</c:v>
                </c:pt>
              </c:strCache>
            </c:strRef>
          </c:cat>
          <c:val>
            <c:numRef>
              <c:f>Hoja3!$U$4:$U$9</c:f>
              <c:numCache>
                <c:formatCode>_-* #.##00\ _€_-;\-* #.##00\ _€_-;_-* "-"??\ _€_-;_-@_-</c:formatCode>
                <c:ptCount val="6"/>
                <c:pt idx="0">
                  <c:v>13.3</c:v>
                </c:pt>
                <c:pt idx="1">
                  <c:v>13.8</c:v>
                </c:pt>
                <c:pt idx="2">
                  <c:v>10.5</c:v>
                </c:pt>
                <c:pt idx="3">
                  <c:v>14.8</c:v>
                </c:pt>
                <c:pt idx="4">
                  <c:v>14.7</c:v>
                </c:pt>
                <c:pt idx="5">
                  <c:v>12.8</c:v>
                </c:pt>
              </c:numCache>
            </c:numRef>
          </c:val>
        </c:ser>
        <c:ser>
          <c:idx val="2"/>
          <c:order val="2"/>
          <c:tx>
            <c:strRef>
              <c:f>Hoja3!$V$3</c:f>
              <c:strCache>
                <c:ptCount val="1"/>
                <c:pt idx="0">
                  <c:v>2012/a</c:v>
                </c:pt>
              </c:strCache>
            </c:strRef>
          </c:tx>
          <c:spPr>
            <a:solidFill>
              <a:schemeClr val="accent4"/>
            </a:solidFill>
            <a:ln>
              <a:noFill/>
            </a:ln>
            <a:effectLst>
              <a:outerShdw blurRad="50800" dist="38100" dir="2700000" algn="tl" rotWithShape="0">
                <a:prstClr val="black">
                  <a:alpha val="40000"/>
                </a:prstClr>
              </a:outerShdw>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Hoja3!$S$4:$S$9</c:f>
              <c:strCache>
                <c:ptCount val="6"/>
                <c:pt idx="0">
                  <c:v>Costa Rica</c:v>
                </c:pt>
                <c:pt idx="1">
                  <c:v>El Salvador</c:v>
                </c:pt>
                <c:pt idx="2">
                  <c:v>Guatemala</c:v>
                </c:pt>
                <c:pt idx="3">
                  <c:v>Honduras</c:v>
                </c:pt>
                <c:pt idx="4">
                  <c:v>Nicaragua</c:v>
                </c:pt>
                <c:pt idx="5">
                  <c:v>Republica Dominicana</c:v>
                </c:pt>
              </c:strCache>
            </c:strRef>
          </c:cat>
          <c:val>
            <c:numRef>
              <c:f>Hoja3!$V$4:$V$9</c:f>
              <c:numCache>
                <c:formatCode>_-* #.##00\ _€_-;\-* #.##00\ _€_-;_-* "-"??\ _€_-;_-@_-</c:formatCode>
                <c:ptCount val="6"/>
                <c:pt idx="0">
                  <c:v>13.3</c:v>
                </c:pt>
                <c:pt idx="1">
                  <c:v>14.4</c:v>
                </c:pt>
                <c:pt idx="2">
                  <c:v>10.6</c:v>
                </c:pt>
                <c:pt idx="3">
                  <c:v>14.8</c:v>
                </c:pt>
                <c:pt idx="4">
                  <c:v>15</c:v>
                </c:pt>
                <c:pt idx="5">
                  <c:v>13.4</c:v>
                </c:pt>
              </c:numCache>
            </c:numRef>
          </c:val>
        </c:ser>
        <c:dLbls>
          <c:showLegendKey val="0"/>
          <c:showVal val="0"/>
          <c:showCatName val="0"/>
          <c:showSerName val="0"/>
          <c:showPercent val="0"/>
          <c:showBubbleSize val="0"/>
        </c:dLbls>
        <c:gapWidth val="219"/>
        <c:overlap val="-27"/>
        <c:axId val="110586880"/>
        <c:axId val="110600960"/>
      </c:barChart>
      <c:catAx>
        <c:axId val="110586880"/>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10600960"/>
        <c:crosses val="autoZero"/>
        <c:auto val="1"/>
        <c:lblAlgn val="ctr"/>
        <c:lblOffset val="100"/>
        <c:noMultiLvlLbl val="0"/>
      </c:catAx>
      <c:valAx>
        <c:axId val="110600960"/>
        <c:scaling>
          <c:orientation val="minMax"/>
          <c:min val="3"/>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10586880"/>
        <c:crosses val="autoZero"/>
        <c:crossBetween val="between"/>
        <c:majorUnit val="5"/>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1050">
          <a:latin typeface="Century Gothic" panose="020B0502020202020204" pitchFamily="34" charset="0"/>
        </a:defRPr>
      </a:pPr>
      <a:endParaRPr lang="es-ES_tradnl"/>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a:t>Perspectivas de crecimiento </a:t>
            </a:r>
          </a:p>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a:t>(economias emergentes)</a:t>
            </a:r>
            <a:endParaRPr lang="es-ES"/>
          </a:p>
        </c:rich>
      </c:tx>
      <c:layout/>
      <c:overlay val="0"/>
      <c:spPr>
        <a:noFill/>
        <a:ln>
          <a:noFill/>
        </a:ln>
        <a:effectLst/>
      </c:spPr>
    </c:title>
    <c:autoTitleDeleted val="0"/>
    <c:plotArea>
      <c:layout>
        <c:manualLayout>
          <c:layoutTarget val="inner"/>
          <c:xMode val="edge"/>
          <c:yMode val="edge"/>
          <c:x val="9.7498031496062995E-2"/>
          <c:y val="0.30635463549590763"/>
          <c:w val="0.87194641294838149"/>
          <c:h val="0.5361373154469391"/>
        </c:manualLayout>
      </c:layout>
      <c:lineChart>
        <c:grouping val="standard"/>
        <c:varyColors val="0"/>
        <c:ser>
          <c:idx val="0"/>
          <c:order val="0"/>
          <c:tx>
            <c:strRef>
              <c:f>Hoja6!$G$157</c:f>
              <c:strCache>
                <c:ptCount val="1"/>
                <c:pt idx="0">
                  <c:v>Mediana (154 paises)</c:v>
                </c:pt>
              </c:strCache>
            </c:strRef>
          </c:tx>
          <c:spPr>
            <a:ln w="28575" cap="rnd">
              <a:solidFill>
                <a:schemeClr val="accent1"/>
              </a:solidFill>
              <a:round/>
            </a:ln>
            <a:effectLst/>
          </c:spPr>
          <c:marker>
            <c:symbol val="none"/>
          </c:marker>
          <c:cat>
            <c:numRef>
              <c:f>Hoja6!$H$156:$P$156</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Hoja6!$H$157:$P$157</c:f>
              <c:numCache>
                <c:formatCode>_-* #.##00\ _€_-;\-* #.##00\ _€_-;_-* "-"??\ _€_-;_-@_-</c:formatCode>
                <c:ptCount val="9"/>
                <c:pt idx="0">
                  <c:v>3.2949999999999999</c:v>
                </c:pt>
                <c:pt idx="1">
                  <c:v>4.1099999999999994</c:v>
                </c:pt>
                <c:pt idx="2">
                  <c:v>4.7969999999999997</c:v>
                </c:pt>
                <c:pt idx="3">
                  <c:v>3.9350000000000001</c:v>
                </c:pt>
                <c:pt idx="4">
                  <c:v>3.8290000000000002</c:v>
                </c:pt>
                <c:pt idx="5">
                  <c:v>3.7</c:v>
                </c:pt>
                <c:pt idx="6">
                  <c:v>4.3259999999999996</c:v>
                </c:pt>
                <c:pt idx="7">
                  <c:v>4.4089999999999998</c:v>
                </c:pt>
                <c:pt idx="8">
                  <c:v>4.4729999999999999</c:v>
                </c:pt>
              </c:numCache>
            </c:numRef>
          </c:val>
          <c:smooth val="0"/>
        </c:ser>
        <c:ser>
          <c:idx val="1"/>
          <c:order val="1"/>
          <c:tx>
            <c:strRef>
              <c:f>Hoja6!$G$158</c:f>
              <c:strCache>
                <c:ptCount val="1"/>
                <c:pt idx="0">
                  <c:v>India</c:v>
                </c:pt>
              </c:strCache>
            </c:strRef>
          </c:tx>
          <c:spPr>
            <a:ln w="28575" cap="rnd">
              <a:solidFill>
                <a:schemeClr val="accent2"/>
              </a:solidFill>
              <a:round/>
            </a:ln>
            <a:effectLst/>
          </c:spPr>
          <c:marker>
            <c:symbol val="none"/>
          </c:marker>
          <c:cat>
            <c:numRef>
              <c:f>Hoja6!$H$156:$P$156</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Hoja6!$H$158:$P$158</c:f>
              <c:numCache>
                <c:formatCode>_-* #.##00\ _€_-;\-* #.##00\ _€_-;_-* "-"??\ _€_-;_-@_-</c:formatCode>
                <c:ptCount val="9"/>
                <c:pt idx="0">
                  <c:v>8.48</c:v>
                </c:pt>
                <c:pt idx="1">
                  <c:v>10.545999999999999</c:v>
                </c:pt>
                <c:pt idx="2">
                  <c:v>6.3310000000000004</c:v>
                </c:pt>
                <c:pt idx="3">
                  <c:v>3.2370000000000001</c:v>
                </c:pt>
                <c:pt idx="4">
                  <c:v>3.7959999999999998</c:v>
                </c:pt>
                <c:pt idx="5">
                  <c:v>5.1470000000000002</c:v>
                </c:pt>
                <c:pt idx="6">
                  <c:v>6.2729999999999997</c:v>
                </c:pt>
                <c:pt idx="7">
                  <c:v>6.4660000000000002</c:v>
                </c:pt>
                <c:pt idx="8">
                  <c:v>6.6520000000000001</c:v>
                </c:pt>
              </c:numCache>
            </c:numRef>
          </c:val>
          <c:smooth val="0"/>
        </c:ser>
        <c:ser>
          <c:idx val="2"/>
          <c:order val="2"/>
          <c:tx>
            <c:strRef>
              <c:f>Hoja6!$G$159</c:f>
              <c:strCache>
                <c:ptCount val="1"/>
                <c:pt idx="0">
                  <c:v>Brasil</c:v>
                </c:pt>
              </c:strCache>
            </c:strRef>
          </c:tx>
          <c:spPr>
            <a:ln w="28575" cap="rnd">
              <a:solidFill>
                <a:schemeClr val="accent3"/>
              </a:solidFill>
              <a:round/>
            </a:ln>
            <a:effectLst/>
          </c:spPr>
          <c:marker>
            <c:symbol val="none"/>
          </c:marker>
          <c:cat>
            <c:numRef>
              <c:f>Hoja6!$H$156:$P$156</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Hoja6!$H$159:$P$159</c:f>
              <c:numCache>
                <c:formatCode>_-* #.##00\ _€_-;\-* #.##00\ _€_-;_-* "-"??\ _€_-;_-@_-</c:formatCode>
                <c:ptCount val="9"/>
                <c:pt idx="0">
                  <c:v>-0.33</c:v>
                </c:pt>
                <c:pt idx="1">
                  <c:v>7.5339999999999998</c:v>
                </c:pt>
                <c:pt idx="2">
                  <c:v>2.7330000000000001</c:v>
                </c:pt>
                <c:pt idx="3">
                  <c:v>0.872</c:v>
                </c:pt>
                <c:pt idx="4">
                  <c:v>2.5369999999999999</c:v>
                </c:pt>
                <c:pt idx="5">
                  <c:v>2.5019999999999998</c:v>
                </c:pt>
                <c:pt idx="6">
                  <c:v>3.1789999999999998</c:v>
                </c:pt>
                <c:pt idx="7">
                  <c:v>3.32</c:v>
                </c:pt>
                <c:pt idx="8">
                  <c:v>3.464</c:v>
                </c:pt>
              </c:numCache>
            </c:numRef>
          </c:val>
          <c:smooth val="0"/>
        </c:ser>
        <c:ser>
          <c:idx val="3"/>
          <c:order val="3"/>
          <c:tx>
            <c:strRef>
              <c:f>Hoja6!$G$160</c:f>
              <c:strCache>
                <c:ptCount val="1"/>
                <c:pt idx="0">
                  <c:v>Rusia</c:v>
                </c:pt>
              </c:strCache>
            </c:strRef>
          </c:tx>
          <c:spPr>
            <a:ln w="28575" cap="rnd">
              <a:solidFill>
                <a:schemeClr val="accent4"/>
              </a:solidFill>
              <a:round/>
            </a:ln>
            <a:effectLst/>
          </c:spPr>
          <c:marker>
            <c:symbol val="none"/>
          </c:marker>
          <c:cat>
            <c:numRef>
              <c:f>Hoja6!$H$156:$P$156</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Hoja6!$H$160:$P$160</c:f>
              <c:numCache>
                <c:formatCode>_-* #.##00\ _€_-;\-* #.##00\ _€_-;_-* "-"??\ _€_-;_-@_-</c:formatCode>
                <c:ptCount val="9"/>
                <c:pt idx="0">
                  <c:v>-7.8</c:v>
                </c:pt>
                <c:pt idx="1">
                  <c:v>4.5</c:v>
                </c:pt>
                <c:pt idx="2">
                  <c:v>4.3</c:v>
                </c:pt>
                <c:pt idx="3">
                  <c:v>3.4</c:v>
                </c:pt>
                <c:pt idx="4">
                  <c:v>1.4810000000000001</c:v>
                </c:pt>
                <c:pt idx="5">
                  <c:v>3.0019999999999998</c:v>
                </c:pt>
                <c:pt idx="6">
                  <c:v>3.5</c:v>
                </c:pt>
                <c:pt idx="7">
                  <c:v>3.5</c:v>
                </c:pt>
                <c:pt idx="8">
                  <c:v>3.5</c:v>
                </c:pt>
              </c:numCache>
            </c:numRef>
          </c:val>
          <c:smooth val="0"/>
        </c:ser>
        <c:ser>
          <c:idx val="4"/>
          <c:order val="4"/>
          <c:tx>
            <c:strRef>
              <c:f>Hoja6!$G$161</c:f>
              <c:strCache>
                <c:ptCount val="1"/>
                <c:pt idx="0">
                  <c:v>China</c:v>
                </c:pt>
              </c:strCache>
            </c:strRef>
          </c:tx>
          <c:spPr>
            <a:ln w="28575" cap="rnd">
              <a:solidFill>
                <a:schemeClr val="accent5"/>
              </a:solidFill>
              <a:round/>
            </a:ln>
            <a:effectLst/>
          </c:spPr>
          <c:marker>
            <c:symbol val="none"/>
          </c:marker>
          <c:cat>
            <c:numRef>
              <c:f>Hoja6!$H$156:$P$156</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Hoja6!$H$161:$P$161</c:f>
              <c:numCache>
                <c:formatCode>_-* #.##00\ _€_-;\-* #.##00\ _€_-;_-* "-"??\ _€_-;_-@_-</c:formatCode>
                <c:ptCount val="9"/>
                <c:pt idx="0">
                  <c:v>9.2140000000000004</c:v>
                </c:pt>
                <c:pt idx="1">
                  <c:v>10.446999999999999</c:v>
                </c:pt>
                <c:pt idx="2">
                  <c:v>9.3000000000000007</c:v>
                </c:pt>
                <c:pt idx="3">
                  <c:v>7.7</c:v>
                </c:pt>
                <c:pt idx="4">
                  <c:v>7.6</c:v>
                </c:pt>
                <c:pt idx="5">
                  <c:v>7.2539999999999996</c:v>
                </c:pt>
                <c:pt idx="6">
                  <c:v>7.0330000000000004</c:v>
                </c:pt>
                <c:pt idx="7">
                  <c:v>7.0149999999999997</c:v>
                </c:pt>
                <c:pt idx="8">
                  <c:v>6.968</c:v>
                </c:pt>
              </c:numCache>
            </c:numRef>
          </c:val>
          <c:smooth val="0"/>
        </c:ser>
        <c:dLbls>
          <c:showLegendKey val="0"/>
          <c:showVal val="0"/>
          <c:showCatName val="0"/>
          <c:showSerName val="0"/>
          <c:showPercent val="0"/>
          <c:showBubbleSize val="0"/>
        </c:dLbls>
        <c:marker val="1"/>
        <c:smooth val="0"/>
        <c:axId val="101365248"/>
        <c:axId val="101366784"/>
      </c:lineChart>
      <c:catAx>
        <c:axId val="101365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1366784"/>
        <c:crosses val="autoZero"/>
        <c:auto val="1"/>
        <c:lblAlgn val="ctr"/>
        <c:lblOffset val="100"/>
        <c:noMultiLvlLbl val="0"/>
      </c:catAx>
      <c:valAx>
        <c:axId val="101366784"/>
        <c:scaling>
          <c:orientation val="minMax"/>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1365248"/>
        <c:crosses val="autoZero"/>
        <c:crossBetween val="between"/>
      </c:valAx>
      <c:spPr>
        <a:noFill/>
        <a:ln>
          <a:noFill/>
        </a:ln>
        <a:effectLst/>
      </c:spPr>
    </c:plotArea>
    <c:legend>
      <c:legendPos val="t"/>
      <c:layout>
        <c:manualLayout>
          <c:xMode val="edge"/>
          <c:yMode val="edge"/>
          <c:x val="8.5927210250482611E-2"/>
          <c:y val="0.18770377312474795"/>
          <c:w val="0.89000939653782796"/>
          <c:h val="0.15940596608554886"/>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900">
          <a:latin typeface="Century Gothic" panose="020B0502020202020204" pitchFamily="34" charset="0"/>
        </a:defRPr>
      </a:pPr>
      <a:endParaRPr lang="es-ES_tradnl"/>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Century Gothic" panose="020B0502020202020204" pitchFamily="34" charset="0"/>
                <a:ea typeface="+mn-ea"/>
                <a:cs typeface="+mn-cs"/>
              </a:defRPr>
            </a:pPr>
            <a:r>
              <a:rPr lang="" sz="1600" dirty="0"/>
              <a:t>Perspectivas de crecimiento </a:t>
            </a:r>
          </a:p>
          <a:p>
            <a:pPr>
              <a:defRPr sz="1440" b="0" i="0" u="none" strike="noStrike" kern="1200" spc="0" baseline="0">
                <a:solidFill>
                  <a:schemeClr val="tx1">
                    <a:lumMod val="65000"/>
                    <a:lumOff val="35000"/>
                  </a:schemeClr>
                </a:solidFill>
                <a:latin typeface="Century Gothic" panose="020B0502020202020204" pitchFamily="34" charset="0"/>
                <a:ea typeface="+mn-ea"/>
                <a:cs typeface="+mn-cs"/>
              </a:defRPr>
            </a:pPr>
            <a:r>
              <a:rPr lang="" sz="1400" dirty="0"/>
              <a:t>(</a:t>
            </a:r>
            <a:r>
              <a:rPr lang="" sz="1400" dirty="0" smtClean="0"/>
              <a:t>economías </a:t>
            </a:r>
            <a:r>
              <a:rPr lang="" sz="1400" dirty="0"/>
              <a:t>centroamericanas)</a:t>
            </a:r>
            <a:endParaRPr lang="es-ES" sz="1400" dirty="0"/>
          </a:p>
        </c:rich>
      </c:tx>
      <c:layout/>
      <c:overlay val="0"/>
      <c:spPr>
        <a:noFill/>
        <a:ln>
          <a:noFill/>
        </a:ln>
        <a:effectLst/>
      </c:spPr>
    </c:title>
    <c:autoTitleDeleted val="0"/>
    <c:plotArea>
      <c:layout>
        <c:manualLayout>
          <c:layoutTarget val="inner"/>
          <c:xMode val="edge"/>
          <c:yMode val="edge"/>
          <c:x val="9.7498031496062995E-2"/>
          <c:y val="0.30635463549590763"/>
          <c:w val="0.87194641294838149"/>
          <c:h val="0.5361373154469391"/>
        </c:manualLayout>
      </c:layout>
      <c:lineChart>
        <c:grouping val="standard"/>
        <c:varyColors val="0"/>
        <c:ser>
          <c:idx val="0"/>
          <c:order val="0"/>
          <c:tx>
            <c:strRef>
              <c:f>Hoja7!$G$10</c:f>
              <c:strCache>
                <c:ptCount val="1"/>
                <c:pt idx="0">
                  <c:v>Mediana</c:v>
                </c:pt>
              </c:strCache>
            </c:strRef>
          </c:tx>
          <c:spPr>
            <a:ln w="28575" cap="rnd">
              <a:solidFill>
                <a:schemeClr val="accent1"/>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Hoja7!$H$10:$P$10</c:f>
              <c:numCache>
                <c:formatCode>_-* #.##00\ _€_-;\-* #.##00\ _€_-;_-* "-"??\ _€_-;_-@_-</c:formatCode>
                <c:ptCount val="9"/>
                <c:pt idx="0">
                  <c:v>-1.016</c:v>
                </c:pt>
                <c:pt idx="1">
                  <c:v>3.7309999999999999</c:v>
                </c:pt>
                <c:pt idx="2">
                  <c:v>4.4349999999999996</c:v>
                </c:pt>
                <c:pt idx="3">
                  <c:v>3.8879999999999999</c:v>
                </c:pt>
                <c:pt idx="4">
                  <c:v>3.3</c:v>
                </c:pt>
                <c:pt idx="5">
                  <c:v>3.63</c:v>
                </c:pt>
                <c:pt idx="6">
                  <c:v>4</c:v>
                </c:pt>
                <c:pt idx="7">
                  <c:v>4</c:v>
                </c:pt>
                <c:pt idx="8">
                  <c:v>4</c:v>
                </c:pt>
              </c:numCache>
            </c:numRef>
          </c:val>
          <c:smooth val="0"/>
        </c:ser>
        <c:ser>
          <c:idx val="1"/>
          <c:order val="1"/>
          <c:tx>
            <c:strRef>
              <c:f>Hoja7!$G$11</c:f>
              <c:strCache>
                <c:ptCount val="1"/>
                <c:pt idx="0">
                  <c:v>Costa Rica</c:v>
                </c:pt>
              </c:strCache>
            </c:strRef>
          </c:tx>
          <c:spPr>
            <a:ln w="28575" cap="rnd">
              <a:solidFill>
                <a:schemeClr val="accent2"/>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Hoja7!$H$11:$P$11</c:f>
              <c:numCache>
                <c:formatCode>_-* #.##00\ _€_-;\-* #.##00\ _€_-;_-* "-"??\ _€_-;_-@_-</c:formatCode>
                <c:ptCount val="9"/>
                <c:pt idx="0">
                  <c:v>-1.016</c:v>
                </c:pt>
                <c:pt idx="1">
                  <c:v>4.9539999999999997</c:v>
                </c:pt>
                <c:pt idx="2">
                  <c:v>4.4349999999999996</c:v>
                </c:pt>
                <c:pt idx="3">
                  <c:v>5.1289999999999996</c:v>
                </c:pt>
                <c:pt idx="4">
                  <c:v>3.5</c:v>
                </c:pt>
                <c:pt idx="5">
                  <c:v>3.8</c:v>
                </c:pt>
                <c:pt idx="6">
                  <c:v>4.0999999999999996</c:v>
                </c:pt>
                <c:pt idx="7">
                  <c:v>4.3</c:v>
                </c:pt>
                <c:pt idx="8">
                  <c:v>4.5</c:v>
                </c:pt>
              </c:numCache>
            </c:numRef>
          </c:val>
          <c:smooth val="0"/>
        </c:ser>
        <c:ser>
          <c:idx val="2"/>
          <c:order val="2"/>
          <c:tx>
            <c:strRef>
              <c:f>Hoja7!$G$12</c:f>
              <c:strCache>
                <c:ptCount val="1"/>
                <c:pt idx="0">
                  <c:v>Dominican Republic</c:v>
                </c:pt>
              </c:strCache>
            </c:strRef>
          </c:tx>
          <c:spPr>
            <a:ln w="28575" cap="rnd">
              <a:solidFill>
                <a:schemeClr val="accent3"/>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Hoja7!$H$12:$P$12</c:f>
              <c:numCache>
                <c:formatCode>_-* #.##00\ _€_-;\-* #.##00\ _€_-;_-* "-"??\ _€_-;_-@_-</c:formatCode>
                <c:ptCount val="9"/>
                <c:pt idx="0">
                  <c:v>3.4540000000000002</c:v>
                </c:pt>
                <c:pt idx="1">
                  <c:v>7.7510000000000003</c:v>
                </c:pt>
                <c:pt idx="2">
                  <c:v>4.4829999999999997</c:v>
                </c:pt>
                <c:pt idx="3">
                  <c:v>3.8879999999999999</c:v>
                </c:pt>
                <c:pt idx="4">
                  <c:v>2</c:v>
                </c:pt>
                <c:pt idx="5">
                  <c:v>3.63</c:v>
                </c:pt>
                <c:pt idx="6">
                  <c:v>4.34</c:v>
                </c:pt>
                <c:pt idx="7">
                  <c:v>4.84</c:v>
                </c:pt>
                <c:pt idx="8">
                  <c:v>4.9539999999999997</c:v>
                </c:pt>
              </c:numCache>
            </c:numRef>
          </c:val>
          <c:smooth val="0"/>
        </c:ser>
        <c:ser>
          <c:idx val="3"/>
          <c:order val="3"/>
          <c:tx>
            <c:strRef>
              <c:f>Hoja7!$G$13</c:f>
              <c:strCache>
                <c:ptCount val="1"/>
                <c:pt idx="0">
                  <c:v>El Salvador</c:v>
                </c:pt>
              </c:strCache>
            </c:strRef>
          </c:tx>
          <c:spPr>
            <a:ln w="28575" cap="rnd">
              <a:solidFill>
                <a:schemeClr val="accent4"/>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Hoja7!$H$13:$P$13</c:f>
              <c:numCache>
                <c:formatCode>_-* #.##00\ _€_-;\-* #.##00\ _€_-;_-* "-"??\ _€_-;_-@_-</c:formatCode>
                <c:ptCount val="9"/>
                <c:pt idx="0">
                  <c:v>-3.133</c:v>
                </c:pt>
                <c:pt idx="1">
                  <c:v>1.365</c:v>
                </c:pt>
                <c:pt idx="2">
                  <c:v>2.2170000000000001</c:v>
                </c:pt>
                <c:pt idx="3">
                  <c:v>1.929</c:v>
                </c:pt>
                <c:pt idx="4">
                  <c:v>1.6</c:v>
                </c:pt>
                <c:pt idx="5">
                  <c:v>1.6</c:v>
                </c:pt>
                <c:pt idx="6">
                  <c:v>1.7</c:v>
                </c:pt>
                <c:pt idx="7">
                  <c:v>1.8</c:v>
                </c:pt>
                <c:pt idx="8">
                  <c:v>2</c:v>
                </c:pt>
              </c:numCache>
            </c:numRef>
          </c:val>
          <c:smooth val="0"/>
        </c:ser>
        <c:ser>
          <c:idx val="4"/>
          <c:order val="4"/>
          <c:tx>
            <c:strRef>
              <c:f>Hoja7!$G$14</c:f>
              <c:strCache>
                <c:ptCount val="1"/>
                <c:pt idx="0">
                  <c:v>Guatemala</c:v>
                </c:pt>
              </c:strCache>
            </c:strRef>
          </c:tx>
          <c:spPr>
            <a:ln w="28575" cap="rnd">
              <a:solidFill>
                <a:schemeClr val="accent5"/>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Hoja7!$H$14:$P$14</c:f>
              <c:numCache>
                <c:formatCode>_-* #.##00\ _€_-;\-* #.##00\ _€_-;_-* "-"??\ _€_-;_-@_-</c:formatCode>
                <c:ptCount val="9"/>
                <c:pt idx="0">
                  <c:v>0.52600000000000002</c:v>
                </c:pt>
                <c:pt idx="1">
                  <c:v>2.8690000000000002</c:v>
                </c:pt>
                <c:pt idx="2">
                  <c:v>4.24</c:v>
                </c:pt>
                <c:pt idx="3">
                  <c:v>2.96</c:v>
                </c:pt>
                <c:pt idx="4">
                  <c:v>3.3</c:v>
                </c:pt>
                <c:pt idx="5">
                  <c:v>3.4</c:v>
                </c:pt>
                <c:pt idx="6">
                  <c:v>3.5</c:v>
                </c:pt>
                <c:pt idx="7">
                  <c:v>3.5</c:v>
                </c:pt>
                <c:pt idx="8">
                  <c:v>3.5</c:v>
                </c:pt>
              </c:numCache>
            </c:numRef>
          </c:val>
          <c:smooth val="0"/>
        </c:ser>
        <c:ser>
          <c:idx val="5"/>
          <c:order val="5"/>
          <c:tx>
            <c:strRef>
              <c:f>Hoja7!$G$15</c:f>
              <c:strCache>
                <c:ptCount val="1"/>
                <c:pt idx="0">
                  <c:v>Honduras</c:v>
                </c:pt>
              </c:strCache>
            </c:strRef>
          </c:tx>
          <c:spPr>
            <a:ln w="28575" cap="rnd">
              <a:solidFill>
                <a:schemeClr val="accent6"/>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Hoja7!$H$15:$P$15</c:f>
              <c:numCache>
                <c:formatCode>_-* #.##00\ _€_-;\-* #.##00\ _€_-;_-* "-"??\ _€_-;_-@_-</c:formatCode>
                <c:ptCount val="9"/>
                <c:pt idx="0">
                  <c:v>-2.4319999999999999</c:v>
                </c:pt>
                <c:pt idx="1">
                  <c:v>3.7309999999999999</c:v>
                </c:pt>
                <c:pt idx="2">
                  <c:v>3.8359999999999999</c:v>
                </c:pt>
                <c:pt idx="3">
                  <c:v>3.863</c:v>
                </c:pt>
                <c:pt idx="4">
                  <c:v>2.8</c:v>
                </c:pt>
                <c:pt idx="5">
                  <c:v>2.8</c:v>
                </c:pt>
                <c:pt idx="6">
                  <c:v>3</c:v>
                </c:pt>
                <c:pt idx="7">
                  <c:v>3</c:v>
                </c:pt>
                <c:pt idx="8">
                  <c:v>3</c:v>
                </c:pt>
              </c:numCache>
            </c:numRef>
          </c:val>
          <c:smooth val="0"/>
        </c:ser>
        <c:ser>
          <c:idx val="6"/>
          <c:order val="6"/>
          <c:tx>
            <c:strRef>
              <c:f>Hoja7!$G$16</c:f>
              <c:strCache>
                <c:ptCount val="1"/>
                <c:pt idx="0">
                  <c:v>Nicaragua</c:v>
                </c:pt>
              </c:strCache>
            </c:strRef>
          </c:tx>
          <c:spPr>
            <a:ln w="28575" cap="rnd">
              <a:solidFill>
                <a:schemeClr val="accent1">
                  <a:lumMod val="60000"/>
                </a:schemeClr>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Hoja7!$H$16:$P$16</c:f>
              <c:numCache>
                <c:formatCode>_-* #.##00\ _€_-;\-* #.##00\ _€_-;_-* "-"??\ _€_-;_-@_-</c:formatCode>
                <c:ptCount val="9"/>
                <c:pt idx="0">
                  <c:v>-2.1789999999999998</c:v>
                </c:pt>
                <c:pt idx="1">
                  <c:v>3.6230000000000002</c:v>
                </c:pt>
                <c:pt idx="2">
                  <c:v>5.4489999999999998</c:v>
                </c:pt>
                <c:pt idx="3">
                  <c:v>5.2050000000000001</c:v>
                </c:pt>
                <c:pt idx="4">
                  <c:v>4.2</c:v>
                </c:pt>
                <c:pt idx="5">
                  <c:v>4</c:v>
                </c:pt>
                <c:pt idx="6">
                  <c:v>4</c:v>
                </c:pt>
                <c:pt idx="7">
                  <c:v>4</c:v>
                </c:pt>
                <c:pt idx="8">
                  <c:v>4</c:v>
                </c:pt>
              </c:numCache>
            </c:numRef>
          </c:val>
          <c:smooth val="0"/>
        </c:ser>
        <c:ser>
          <c:idx val="7"/>
          <c:order val="7"/>
          <c:tx>
            <c:strRef>
              <c:f>Hoja7!$G$17</c:f>
              <c:strCache>
                <c:ptCount val="1"/>
                <c:pt idx="0">
                  <c:v>Panama</c:v>
                </c:pt>
              </c:strCache>
            </c:strRef>
          </c:tx>
          <c:spPr>
            <a:ln w="28575" cap="rnd">
              <a:solidFill>
                <a:schemeClr val="accent2">
                  <a:lumMod val="60000"/>
                </a:schemeClr>
              </a:solidFill>
              <a:round/>
            </a:ln>
            <a:effectLst/>
          </c:spPr>
          <c:marker>
            <c:symbol val="none"/>
          </c:marker>
          <c:cat>
            <c:numRef>
              <c:f>Hoja7!$H$9:$P$9</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Hoja7!$H$17:$P$17</c:f>
              <c:numCache>
                <c:formatCode>_-* #.##00\ _€_-;\-* #.##00\ _€_-;_-* "-"??\ _€_-;_-@_-</c:formatCode>
                <c:ptCount val="9"/>
                <c:pt idx="0">
                  <c:v>3.8559999999999999</c:v>
                </c:pt>
                <c:pt idx="1">
                  <c:v>7.452</c:v>
                </c:pt>
                <c:pt idx="2">
                  <c:v>10.849</c:v>
                </c:pt>
                <c:pt idx="3">
                  <c:v>10.670999999999999</c:v>
                </c:pt>
                <c:pt idx="4">
                  <c:v>7.5149999999999997</c:v>
                </c:pt>
                <c:pt idx="5">
                  <c:v>6.931</c:v>
                </c:pt>
                <c:pt idx="6">
                  <c:v>6.6020000000000003</c:v>
                </c:pt>
                <c:pt idx="7">
                  <c:v>6.3520000000000003</c:v>
                </c:pt>
                <c:pt idx="8">
                  <c:v>6.1879999999999997</c:v>
                </c:pt>
              </c:numCache>
            </c:numRef>
          </c:val>
          <c:smooth val="0"/>
        </c:ser>
        <c:dLbls>
          <c:showLegendKey val="0"/>
          <c:showVal val="0"/>
          <c:showCatName val="0"/>
          <c:showSerName val="0"/>
          <c:showPercent val="0"/>
          <c:showBubbleSize val="0"/>
        </c:dLbls>
        <c:marker val="1"/>
        <c:smooth val="0"/>
        <c:axId val="101690368"/>
        <c:axId val="101696256"/>
      </c:lineChart>
      <c:catAx>
        <c:axId val="10169036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1696256"/>
        <c:crosses val="autoZero"/>
        <c:auto val="1"/>
        <c:lblAlgn val="ctr"/>
        <c:lblOffset val="100"/>
        <c:noMultiLvlLbl val="0"/>
      </c:catAx>
      <c:valAx>
        <c:axId val="101696256"/>
        <c:scaling>
          <c:orientation val="minMax"/>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1690368"/>
        <c:crosses val="autoZero"/>
        <c:crossBetween val="between"/>
      </c:valAx>
      <c:spPr>
        <a:noFill/>
        <a:ln>
          <a:noFill/>
        </a:ln>
        <a:effectLst/>
      </c:spPr>
    </c:plotArea>
    <c:legend>
      <c:legendPos val="t"/>
      <c:layout>
        <c:manualLayout>
          <c:xMode val="edge"/>
          <c:yMode val="edge"/>
          <c:x val="0.13299109377308591"/>
          <c:y val="0.16266525832865503"/>
          <c:w val="0.84070498466951549"/>
          <c:h val="0.2033241180184625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1200">
          <a:latin typeface="Century Gothic" panose="020B0502020202020204" pitchFamily="34" charset="0"/>
        </a:defRPr>
      </a:pPr>
      <a:endParaRPr lang="es-ES_tradnl"/>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s-ES" sz="1400" b="1"/>
              <a:t>Fuentes de Financiamiento del Presupuesto</a:t>
            </a:r>
          </a:p>
          <a:p>
            <a:pPr>
              <a:defRPr sz="1800" b="1" i="0" u="none" strike="noStrike" kern="1200" baseline="0">
                <a:solidFill>
                  <a:schemeClr val="tx1"/>
                </a:solidFill>
                <a:latin typeface="+mn-lt"/>
                <a:ea typeface="+mn-ea"/>
                <a:cs typeface="+mn-cs"/>
              </a:defRPr>
            </a:pPr>
            <a:r>
              <a:rPr lang="es-ES" sz="1400" b="0" i="1"/>
              <a:t>(% del PIB)</a:t>
            </a:r>
          </a:p>
        </c:rich>
      </c:tx>
      <c:layout/>
      <c:overlay val="0"/>
      <c:spPr>
        <a:noFill/>
        <a:ln>
          <a:noFill/>
        </a:ln>
        <a:effectLst/>
      </c:spPr>
    </c:title>
    <c:autoTitleDeleted val="0"/>
    <c:plotArea>
      <c:layout/>
      <c:barChart>
        <c:barDir val="col"/>
        <c:grouping val="stacked"/>
        <c:varyColors val="0"/>
        <c:ser>
          <c:idx val="1"/>
          <c:order val="0"/>
          <c:tx>
            <c:strRef>
              <c:f>Hoja1!$E$55</c:f>
              <c:strCache>
                <c:ptCount val="1"/>
                <c:pt idx="0">
                  <c:v>Donaciones externas</c:v>
                </c:pt>
              </c:strCache>
            </c:strRef>
          </c:tx>
          <c:spPr>
            <a:solidFill>
              <a:schemeClr val="accent5"/>
            </a:solidFill>
            <a:ln>
              <a:noFill/>
            </a:ln>
            <a:effectLst/>
          </c:spPr>
          <c:invertIfNegative val="0"/>
          <c:dLbls>
            <c:dLbl>
              <c:idx val="1"/>
              <c:layout>
                <c:manualLayout>
                  <c:x val="-3.0678466076696165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s-ES_trad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Hoja1!$F$54:$I$54</c:f>
              <c:numCache>
                <c:formatCode>General</c:formatCode>
                <c:ptCount val="4"/>
                <c:pt idx="0">
                  <c:v>2011</c:v>
                </c:pt>
                <c:pt idx="1">
                  <c:v>2012</c:v>
                </c:pt>
                <c:pt idx="2">
                  <c:v>2013</c:v>
                </c:pt>
                <c:pt idx="3">
                  <c:v>2014</c:v>
                </c:pt>
              </c:numCache>
            </c:numRef>
          </c:cat>
          <c:val>
            <c:numRef>
              <c:f>Hoja1!$F$55:$I$55</c:f>
              <c:numCache>
                <c:formatCode>0.0%</c:formatCode>
                <c:ptCount val="4"/>
                <c:pt idx="0">
                  <c:v>1.3133769956920727E-2</c:v>
                </c:pt>
                <c:pt idx="1">
                  <c:v>1.2313829464758447E-2</c:v>
                </c:pt>
                <c:pt idx="2">
                  <c:v>1.257153139261445E-2</c:v>
                </c:pt>
                <c:pt idx="3">
                  <c:v>1.0966016827546388E-2</c:v>
                </c:pt>
              </c:numCache>
            </c:numRef>
          </c:val>
        </c:ser>
        <c:ser>
          <c:idx val="2"/>
          <c:order val="1"/>
          <c:tx>
            <c:strRef>
              <c:f>Hoja1!$E$56</c:f>
              <c:strCache>
                <c:ptCount val="1"/>
                <c:pt idx="0">
                  <c:v>Préstamos externos</c:v>
                </c:pt>
              </c:strCache>
            </c:strRef>
          </c:tx>
          <c:spPr>
            <a:solidFill>
              <a:schemeClr val="accent4"/>
            </a:solidFill>
            <a:ln>
              <a:noFill/>
            </a:ln>
            <a:effectLst/>
          </c:spPr>
          <c:invertIfNegative val="0"/>
          <c:dLbls>
            <c:dLbl>
              <c:idx val="0"/>
              <c:layout>
                <c:manualLayout>
                  <c:x val="4.71976401179941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663716814159292E-2"/>
                  <c:y val="-2.8942375177586333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837758112094395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0117994100294985E-2"/>
                  <c:y val="2.6324440647092062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s-ES_trad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Hoja1!$F$54:$I$54</c:f>
              <c:numCache>
                <c:formatCode>General</c:formatCode>
                <c:ptCount val="4"/>
                <c:pt idx="0">
                  <c:v>2011</c:v>
                </c:pt>
                <c:pt idx="1">
                  <c:v>2012</c:v>
                </c:pt>
                <c:pt idx="2">
                  <c:v>2013</c:v>
                </c:pt>
                <c:pt idx="3">
                  <c:v>2014</c:v>
                </c:pt>
              </c:numCache>
            </c:numRef>
          </c:cat>
          <c:val>
            <c:numRef>
              <c:f>Hoja1!$F$56:$I$56</c:f>
              <c:numCache>
                <c:formatCode>0.0%</c:formatCode>
                <c:ptCount val="4"/>
                <c:pt idx="0">
                  <c:v>1.2517806327158166E-2</c:v>
                </c:pt>
                <c:pt idx="1">
                  <c:v>1.1408894152072784E-2</c:v>
                </c:pt>
                <c:pt idx="2">
                  <c:v>1.3486878143185591E-2</c:v>
                </c:pt>
                <c:pt idx="3">
                  <c:v>1.6429361498333506E-2</c:v>
                </c:pt>
              </c:numCache>
            </c:numRef>
          </c:val>
        </c:ser>
        <c:ser>
          <c:idx val="3"/>
          <c:order val="2"/>
          <c:tx>
            <c:strRef>
              <c:f>Hoja1!$E$57</c:f>
              <c:strCache>
                <c:ptCount val="1"/>
                <c:pt idx="0">
                  <c:v>Colocación de título valores</c:v>
                </c:pt>
              </c:strCache>
            </c:strRef>
          </c:tx>
          <c:spPr>
            <a:solidFill>
              <a:schemeClr val="accent6">
                <a:lumMod val="60000"/>
              </a:schemeClr>
            </a:solidFill>
            <a:ln>
              <a:noFill/>
            </a:ln>
            <a:effectLst/>
          </c:spPr>
          <c:invertIfNegative val="0"/>
          <c:dLbls>
            <c:dLbl>
              <c:idx val="0"/>
              <c:layout>
                <c:manualLayout>
                  <c:x val="-4.9557522123893825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delete val="1"/>
              <c:extLst>
                <c:ext xmlns:c15="http://schemas.microsoft.com/office/drawing/2012/chart" uri="{CE6537A1-D6FC-4f65-9D91-7224C49458BB}"/>
              </c:extLst>
            </c:dLbl>
            <c:dLbl>
              <c:idx val="2"/>
              <c:layout>
                <c:manualLayout>
                  <c:x val="-4.247787610619469E-2"/>
                  <c:y val="-2.6324440647092062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9557522123893805E-2"/>
                  <c:y val="0"/>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s-ES_trad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Hoja1!$F$54:$I$54</c:f>
              <c:numCache>
                <c:formatCode>General</c:formatCode>
                <c:ptCount val="4"/>
                <c:pt idx="0">
                  <c:v>2011</c:v>
                </c:pt>
                <c:pt idx="1">
                  <c:v>2012</c:v>
                </c:pt>
                <c:pt idx="2">
                  <c:v>2013</c:v>
                </c:pt>
                <c:pt idx="3">
                  <c:v>2014</c:v>
                </c:pt>
              </c:numCache>
            </c:numRef>
          </c:cat>
          <c:val>
            <c:numRef>
              <c:f>Hoja1!$F$57:$I$57</c:f>
              <c:numCache>
                <c:formatCode>0.0%</c:formatCode>
                <c:ptCount val="4"/>
                <c:pt idx="0">
                  <c:v>1.0700829550100131E-2</c:v>
                </c:pt>
                <c:pt idx="1">
                  <c:v>9.9456345233428049E-3</c:v>
                </c:pt>
                <c:pt idx="2">
                  <c:v>1.349323207885729E-2</c:v>
                </c:pt>
                <c:pt idx="3">
                  <c:v>8.4908439311039852E-3</c:v>
                </c:pt>
              </c:numCache>
            </c:numRef>
          </c:val>
        </c:ser>
        <c:ser>
          <c:idx val="0"/>
          <c:order val="4"/>
          <c:tx>
            <c:strRef>
              <c:f>Hoja1!$E$58</c:f>
              <c:strCache>
                <c:ptCount val="1"/>
                <c:pt idx="0">
                  <c:v>Ingresos Tributarios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ES_trad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Hoja1!$F$54:$I$54</c:f>
              <c:numCache>
                <c:formatCode>General</c:formatCode>
                <c:ptCount val="4"/>
                <c:pt idx="0">
                  <c:v>2011</c:v>
                </c:pt>
                <c:pt idx="1">
                  <c:v>2012</c:v>
                </c:pt>
                <c:pt idx="2">
                  <c:v>2013</c:v>
                </c:pt>
                <c:pt idx="3">
                  <c:v>2014</c:v>
                </c:pt>
              </c:numCache>
            </c:numRef>
          </c:cat>
          <c:val>
            <c:numRef>
              <c:f>Hoja1!$F$58:$I$58</c:f>
              <c:numCache>
                <c:formatCode>0.0%</c:formatCode>
                <c:ptCount val="4"/>
                <c:pt idx="0">
                  <c:v>0.1469413402188724</c:v>
                </c:pt>
                <c:pt idx="1">
                  <c:v>0.15004466071998737</c:v>
                </c:pt>
                <c:pt idx="2">
                  <c:v>0.15593997936136406</c:v>
                </c:pt>
                <c:pt idx="3">
                  <c:v>0.15761999850757089</c:v>
                </c:pt>
              </c:numCache>
            </c:numRef>
          </c:val>
        </c:ser>
        <c:dLbls>
          <c:dLblPos val="ctr"/>
          <c:showLegendKey val="0"/>
          <c:showVal val="1"/>
          <c:showCatName val="0"/>
          <c:showSerName val="0"/>
          <c:showPercent val="0"/>
          <c:showBubbleSize val="0"/>
        </c:dLbls>
        <c:gapWidth val="75"/>
        <c:overlap val="100"/>
        <c:axId val="103435648"/>
        <c:axId val="103450112"/>
      </c:barChart>
      <c:lineChart>
        <c:grouping val="standard"/>
        <c:varyColors val="0"/>
        <c:ser>
          <c:idx val="4"/>
          <c:order val="3"/>
          <c:tx>
            <c:strRef>
              <c:f>Hoja1!$E$59</c:f>
              <c:strCache>
                <c:ptCount val="1"/>
                <c:pt idx="0">
                  <c:v>Recursos externos</c:v>
                </c:pt>
              </c:strCache>
            </c:strRef>
          </c:tx>
          <c:spPr>
            <a:ln w="28575" cap="rnd" cmpd="sng" algn="ctr">
              <a:solidFill>
                <a:schemeClr val="accent5">
                  <a:lumMod val="60000"/>
                  <a:shade val="95000"/>
                  <a:satMod val="105000"/>
                </a:schemeClr>
              </a:solidFill>
              <a:prstDash val="solid"/>
              <a:round/>
            </a:ln>
            <a:effectLst/>
          </c:spPr>
          <c:marker>
            <c:symbol val="circle"/>
            <c:size val="17"/>
            <c:spPr>
              <a:solidFill>
                <a:schemeClr val="accent5">
                  <a:lumMod val="60000"/>
                </a:schemeClr>
              </a:solidFill>
              <a:ln w="9525" cap="flat" cmpd="sng" algn="ctr">
                <a:solidFill>
                  <a:schemeClr val="accent5">
                    <a:lumMod val="60000"/>
                    <a:shade val="95000"/>
                    <a:satMod val="105000"/>
                  </a:schemeClr>
                </a:solidFill>
                <a:prstDash val="solid"/>
                <a:round/>
              </a:ln>
              <a:effectLst/>
            </c:spPr>
          </c:marker>
          <c:dLbls>
            <c:dLbl>
              <c:idx val="0"/>
              <c:layout>
                <c:manualLayout>
                  <c:x val="-5.0519127586927719E-2"/>
                  <c:y val="-9.1658800426331569E-4"/>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7598959422107632E-2"/>
                  <c:y val="-3.1562382498682741E-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2879009592827445E-2"/>
                  <c:y val="-5.2648881294184123E-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s-ES_trad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Hoja1!$F$54:$I$54</c:f>
              <c:numCache>
                <c:formatCode>General</c:formatCode>
                <c:ptCount val="4"/>
                <c:pt idx="0">
                  <c:v>2011</c:v>
                </c:pt>
                <c:pt idx="1">
                  <c:v>2012</c:v>
                </c:pt>
                <c:pt idx="2">
                  <c:v>2013</c:v>
                </c:pt>
                <c:pt idx="3">
                  <c:v>2014</c:v>
                </c:pt>
              </c:numCache>
            </c:numRef>
          </c:cat>
          <c:val>
            <c:numRef>
              <c:f>Hoja1!$F$59:$I$59</c:f>
              <c:numCache>
                <c:formatCode>0.0%</c:formatCode>
                <c:ptCount val="4"/>
                <c:pt idx="0">
                  <c:v>2.5651576284078895E-2</c:v>
                </c:pt>
                <c:pt idx="1">
                  <c:v>2.3722723616831233E-2</c:v>
                </c:pt>
                <c:pt idx="2">
                  <c:v>2.6058409535800041E-2</c:v>
                </c:pt>
                <c:pt idx="3">
                  <c:v>2.7395378325879894E-2</c:v>
                </c:pt>
              </c:numCache>
            </c:numRef>
          </c:val>
          <c:smooth val="0"/>
        </c:ser>
        <c:ser>
          <c:idx val="5"/>
          <c:order val="5"/>
          <c:tx>
            <c:strRef>
              <c:f>Hoja1!$E$60</c:f>
              <c:strCache>
                <c:ptCount val="1"/>
                <c:pt idx="0">
                  <c:v>Total</c:v>
                </c:pt>
              </c:strCache>
            </c:strRef>
          </c:tx>
          <c:spPr>
            <a:ln w="28575" cap="rnd" cmpd="sng" algn="ctr">
              <a:solidFill>
                <a:schemeClr val="accent4">
                  <a:lumMod val="60000"/>
                  <a:shade val="95000"/>
                  <a:satMod val="105000"/>
                </a:schemeClr>
              </a:solidFill>
              <a:prstDash val="solid"/>
              <a:round/>
            </a:ln>
            <a:effectLst/>
          </c:spPr>
          <c:marker>
            <c:symbol val="square"/>
            <c:size val="7"/>
            <c:spPr>
              <a:solidFill>
                <a:schemeClr val="accent4">
                  <a:lumMod val="60000"/>
                </a:schemeClr>
              </a:solidFill>
              <a:ln w="9525" cap="flat" cmpd="sng" algn="ctr">
                <a:solidFill>
                  <a:schemeClr val="accent4">
                    <a:lumMod val="60000"/>
                    <a:shade val="95000"/>
                    <a:satMod val="105000"/>
                  </a:schemeClr>
                </a:solidFill>
                <a:prstDash val="solid"/>
                <a:round/>
              </a:ln>
              <a:effectLst/>
            </c:spPr>
          </c:marker>
          <c:dLbls>
            <c:dLbl>
              <c:idx val="0"/>
              <c:layout>
                <c:manualLayout>
                  <c:x val="-4.7061993357025059E-2"/>
                  <c:y val="-2.487046361546912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7622651150907023E-2"/>
                  <c:y val="-3.316061815395883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7598773604626854E-2"/>
                  <c:y val="-2.632444064709204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6.2318537616426264E-2"/>
                  <c:y val="-3.158932877651047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s-ES_tradnl"/>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Hoja1!$F$54:$I$54</c:f>
              <c:numCache>
                <c:formatCode>General</c:formatCode>
                <c:ptCount val="4"/>
                <c:pt idx="0">
                  <c:v>2011</c:v>
                </c:pt>
                <c:pt idx="1">
                  <c:v>2012</c:v>
                </c:pt>
                <c:pt idx="2">
                  <c:v>2013</c:v>
                </c:pt>
                <c:pt idx="3">
                  <c:v>2014</c:v>
                </c:pt>
              </c:numCache>
            </c:numRef>
          </c:cat>
          <c:val>
            <c:numRef>
              <c:f>Hoja1!$F$60:$I$60</c:f>
              <c:numCache>
                <c:formatCode>0.0%</c:formatCode>
                <c:ptCount val="4"/>
                <c:pt idx="0">
                  <c:v>0.18329374605305143</c:v>
                </c:pt>
                <c:pt idx="1">
                  <c:v>0.18371301886016139</c:v>
                </c:pt>
                <c:pt idx="2">
                  <c:v>0.19549162097602138</c:v>
                </c:pt>
                <c:pt idx="3">
                  <c:v>0.19350622076455476</c:v>
                </c:pt>
              </c:numCache>
            </c:numRef>
          </c:val>
          <c:smooth val="0"/>
        </c:ser>
        <c:dLbls>
          <c:showLegendKey val="0"/>
          <c:showVal val="0"/>
          <c:showCatName val="0"/>
          <c:showSerName val="0"/>
          <c:showPercent val="0"/>
          <c:showBubbleSize val="0"/>
        </c:dLbls>
        <c:marker val="1"/>
        <c:smooth val="0"/>
        <c:axId val="103435648"/>
        <c:axId val="103450112"/>
      </c:lineChart>
      <c:catAx>
        <c:axId val="103435648"/>
        <c:scaling>
          <c:orientation val="minMax"/>
        </c:scaling>
        <c:delete val="0"/>
        <c:axPos val="b"/>
        <c:title>
          <c:tx>
            <c:rich>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s-ES" sz="900" b="0"/>
                  <a:t>Fuente: Elaboración</a:t>
                </a:r>
                <a:r>
                  <a:rPr lang="es-ES" sz="900" b="0" baseline="0"/>
                  <a:t> Propia con cifras del MHCP</a:t>
                </a:r>
                <a:endParaRPr lang="es-ES" sz="900" b="0"/>
              </a:p>
            </c:rich>
          </c:tx>
          <c:layout>
            <c:manualLayout>
              <c:xMode val="edge"/>
              <c:yMode val="edge"/>
              <c:x val="7.7104220379532212E-2"/>
              <c:y val="0.95010523557887028"/>
            </c:manualLayout>
          </c:layout>
          <c:overlay val="0"/>
          <c:spPr>
            <a:noFill/>
            <a:ln>
              <a:noFill/>
            </a:ln>
            <a:effectLst/>
          </c:spPr>
        </c:title>
        <c:numFmt formatCode="General"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s-ES_tradnl"/>
          </a:p>
        </c:txPr>
        <c:crossAx val="103450112"/>
        <c:crosses val="autoZero"/>
        <c:auto val="1"/>
        <c:lblAlgn val="ctr"/>
        <c:lblOffset val="100"/>
        <c:noMultiLvlLbl val="0"/>
      </c:catAx>
      <c:valAx>
        <c:axId val="103450112"/>
        <c:scaling>
          <c:orientation val="minMax"/>
          <c:max val="0.2"/>
        </c:scaling>
        <c:delete val="0"/>
        <c:axPos val="l"/>
        <c:majorGridlines>
          <c:spPr>
            <a:ln w="9525" cap="flat" cmpd="sng" algn="ctr">
              <a:solidFill>
                <a:schemeClr val="tx1">
                  <a:tint val="75000"/>
                  <a:shade val="95000"/>
                  <a:satMod val="105000"/>
                </a:schemeClr>
              </a:solidFill>
              <a:prstDash val="solid"/>
              <a:round/>
            </a:ln>
            <a:effectLst/>
          </c:spPr>
        </c:majorGridlines>
        <c:numFmt formatCode="0.0%" sourceLinked="1"/>
        <c:majorTickMark val="none"/>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s-ES_tradnl"/>
          </a:p>
        </c:txPr>
        <c:crossAx val="103435648"/>
        <c:crosses val="autoZero"/>
        <c:crossBetween val="between"/>
      </c:valAx>
      <c:spPr>
        <a:noFill/>
        <a:ln>
          <a:noFill/>
        </a:ln>
        <a:effectLst/>
      </c:spPr>
    </c:plotArea>
    <c:legend>
      <c:legendPos val="b"/>
      <c:layout>
        <c:manualLayout>
          <c:xMode val="edge"/>
          <c:yMode val="edge"/>
          <c:x val="0.15468859312939864"/>
          <c:y val="0.79006590230440421"/>
          <c:w val="0.69062262792372198"/>
          <c:h val="0.1388581079484472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s-ES_tradnl"/>
        </a:p>
      </c:txPr>
    </c:legend>
    <c:plotVisOnly val="1"/>
    <c:dispBlanksAs val="gap"/>
    <c:showDLblsOverMax val="0"/>
  </c:chart>
  <c:spPr>
    <a:noFill/>
    <a:ln w="9525" cap="flat" cmpd="sng" algn="ctr">
      <a:noFill/>
      <a:prstDash val="solid"/>
    </a:ln>
    <a:effectLst/>
  </c:spPr>
  <c:txPr>
    <a:bodyPr/>
    <a:lstStyle/>
    <a:p>
      <a:pPr>
        <a:defRPr/>
      </a:pPr>
      <a:endParaRPr lang="es-ES_tradnl"/>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b="1" dirty="0"/>
              <a:t>Gobierno Central:</a:t>
            </a:r>
            <a:r>
              <a:rPr lang="" b="1" baseline="0" dirty="0"/>
              <a:t> </a:t>
            </a:r>
            <a:r>
              <a:rPr lang="" b="1" dirty="0"/>
              <a:t>Ingresos Totales y su crecimiento </a:t>
            </a:r>
          </a:p>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sz="900" i="1" dirty="0"/>
              <a:t>(en </a:t>
            </a:r>
            <a:r>
              <a:rPr lang="" sz="900" i="1" dirty="0" smtClean="0"/>
              <a:t>porcentaje </a:t>
            </a:r>
            <a:r>
              <a:rPr lang="" sz="900" i="1" dirty="0"/>
              <a:t>del PIB)</a:t>
            </a:r>
            <a:endParaRPr lang="es-ES" sz="900" i="1" dirty="0"/>
          </a:p>
        </c:rich>
      </c:tx>
      <c:layout/>
      <c:overlay val="0"/>
      <c:spPr>
        <a:noFill/>
        <a:ln>
          <a:noFill/>
        </a:ln>
        <a:effectLst/>
      </c:spPr>
    </c:title>
    <c:autoTitleDeleted val="0"/>
    <c:plotArea>
      <c:layout>
        <c:manualLayout>
          <c:layoutTarget val="inner"/>
          <c:xMode val="edge"/>
          <c:yMode val="edge"/>
          <c:x val="0.10816469816272965"/>
          <c:y val="0.26349956896675447"/>
          <c:w val="0.81760148731408577"/>
          <c:h val="0.51017018398087199"/>
        </c:manualLayout>
      </c:layout>
      <c:barChart>
        <c:barDir val="col"/>
        <c:grouping val="clustered"/>
        <c:varyColors val="0"/>
        <c:ser>
          <c:idx val="0"/>
          <c:order val="0"/>
          <c:tx>
            <c:v>Carga % PIB</c:v>
          </c:tx>
          <c:spPr>
            <a:solidFill>
              <a:schemeClr val="accent2">
                <a:shade val="76000"/>
              </a:schemeClr>
            </a:solidFill>
            <a:ln>
              <a:noFill/>
            </a:ln>
            <a:effectLst>
              <a:outerShdw blurRad="50800" dist="38100" dir="2700000" algn="tl" rotWithShape="0">
                <a:prstClr val="black">
                  <a:alpha val="40000"/>
                </a:prstClr>
              </a:outerShdw>
            </a:effectLst>
          </c:spPr>
          <c:invertIfNegative val="0"/>
          <c:dPt>
            <c:idx val="14"/>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5"/>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6"/>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7"/>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Hoja1!$A$2:$A$19</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Hoja1!$C$2:$C$19</c:f>
              <c:numCache>
                <c:formatCode>_-* #.##00\ _€_-;\-* #.##00\ _€_-;_-* "-"??\ _€_-;_-@_-</c:formatCode>
                <c:ptCount val="18"/>
                <c:pt idx="0">
                  <c:v>11.470189675153316</c:v>
                </c:pt>
                <c:pt idx="1">
                  <c:v>10.667616080086283</c:v>
                </c:pt>
                <c:pt idx="2">
                  <c:v>11.420103356395437</c:v>
                </c:pt>
                <c:pt idx="3">
                  <c:v>12.605740409599834</c:v>
                </c:pt>
                <c:pt idx="4">
                  <c:v>13.232928819798426</c:v>
                </c:pt>
                <c:pt idx="5">
                  <c:v>13.904825329961884</c:v>
                </c:pt>
                <c:pt idx="6">
                  <c:v>14.688532023110525</c:v>
                </c:pt>
                <c:pt idx="7">
                  <c:v>14.984188700602246</c:v>
                </c:pt>
                <c:pt idx="8">
                  <c:v>14.681252827711777</c:v>
                </c:pt>
                <c:pt idx="9">
                  <c:v>14.332197166577243</c:v>
                </c:pt>
                <c:pt idx="10">
                  <c:v>15.124855698660811</c:v>
                </c:pt>
                <c:pt idx="11">
                  <c:v>16.172511522880249</c:v>
                </c:pt>
                <c:pt idx="12">
                  <c:v>16.461620123960014</c:v>
                </c:pt>
                <c:pt idx="13">
                  <c:v>16.746274308083201</c:v>
                </c:pt>
                <c:pt idx="14">
                  <c:v>17.008303392222778</c:v>
                </c:pt>
                <c:pt idx="15">
                  <c:v>17.509628289027905</c:v>
                </c:pt>
                <c:pt idx="16">
                  <c:v>17.569846133337222</c:v>
                </c:pt>
                <c:pt idx="17">
                  <c:v>17.62947413514128</c:v>
                </c:pt>
              </c:numCache>
            </c:numRef>
          </c:val>
        </c:ser>
        <c:dLbls>
          <c:showLegendKey val="0"/>
          <c:showVal val="0"/>
          <c:showCatName val="0"/>
          <c:showSerName val="0"/>
          <c:showPercent val="0"/>
          <c:showBubbleSize val="0"/>
        </c:dLbls>
        <c:gapWidth val="149"/>
        <c:overlap val="-68"/>
        <c:axId val="103177600"/>
        <c:axId val="103191680"/>
      </c:barChart>
      <c:lineChart>
        <c:grouping val="standard"/>
        <c:varyColors val="0"/>
        <c:ser>
          <c:idx val="1"/>
          <c:order val="1"/>
          <c:tx>
            <c:v>Variac. %</c:v>
          </c:tx>
          <c:spPr>
            <a:ln w="28575" cap="rnd">
              <a:solidFill>
                <a:schemeClr val="accent2">
                  <a:tint val="77000"/>
                </a:schemeClr>
              </a:solidFill>
              <a:round/>
            </a:ln>
            <a:effectLst>
              <a:glow rad="63500">
                <a:schemeClr val="accent2">
                  <a:satMod val="175000"/>
                  <a:alpha val="40000"/>
                </a:schemeClr>
              </a:glow>
            </a:effectLst>
          </c:spPr>
          <c:marker>
            <c:symbol val="none"/>
          </c:marker>
          <c:cat>
            <c:numRef>
              <c:f>Hoja1!$A$2:$A$19</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Hoja1!$D$2:$D$19</c:f>
              <c:numCache>
                <c:formatCode>_-* #.##00\ _€_-;\-* #.##00\ _€_-;_-* "-"??\ _€_-;_-@_-</c:formatCode>
                <c:ptCount val="18"/>
                <c:pt idx="1">
                  <c:v>-6.9970385651561218</c:v>
                </c:pt>
                <c:pt idx="2">
                  <c:v>7.0539403617445151</c:v>
                </c:pt>
                <c:pt idx="3">
                  <c:v>10.382016836480057</c:v>
                </c:pt>
                <c:pt idx="4">
                  <c:v>4.9754190536952514</c:v>
                </c:pt>
                <c:pt idx="5">
                  <c:v>5.0774588098607687</c:v>
                </c:pt>
                <c:pt idx="6">
                  <c:v>5.6362210567285853</c:v>
                </c:pt>
                <c:pt idx="7">
                  <c:v>2.0128402009577551</c:v>
                </c:pt>
                <c:pt idx="8">
                  <c:v>-2.0217035365971636</c:v>
                </c:pt>
                <c:pt idx="9">
                  <c:v>-2.3775604523046501</c:v>
                </c:pt>
                <c:pt idx="10">
                  <c:v>5.5306142029084793</c:v>
                </c:pt>
                <c:pt idx="11">
                  <c:v>6.9267161624041229</c:v>
                </c:pt>
                <c:pt idx="12">
                  <c:v>1.7876543211655438</c:v>
                </c:pt>
                <c:pt idx="13">
                  <c:v>1.7291990823483427</c:v>
                </c:pt>
                <c:pt idx="14">
                  <c:v>1.5647007765368981</c:v>
                </c:pt>
                <c:pt idx="15">
                  <c:v>2.9475303047237666</c:v>
                </c:pt>
                <c:pt idx="16">
                  <c:v>0.34391275083236472</c:v>
                </c:pt>
                <c:pt idx="17">
                  <c:v>0.33937691515077972</c:v>
                </c:pt>
              </c:numCache>
            </c:numRef>
          </c:val>
          <c:smooth val="0"/>
        </c:ser>
        <c:dLbls>
          <c:showLegendKey val="0"/>
          <c:showVal val="0"/>
          <c:showCatName val="0"/>
          <c:showSerName val="0"/>
          <c:showPercent val="0"/>
          <c:showBubbleSize val="0"/>
        </c:dLbls>
        <c:marker val="1"/>
        <c:smooth val="0"/>
        <c:axId val="103195008"/>
        <c:axId val="103193216"/>
      </c:lineChart>
      <c:catAx>
        <c:axId val="103177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3191680"/>
        <c:crosses val="autoZero"/>
        <c:auto val="1"/>
        <c:lblAlgn val="ctr"/>
        <c:lblOffset val="100"/>
        <c:tickLblSkip val="1"/>
        <c:tickMarkSkip val="2"/>
        <c:noMultiLvlLbl val="0"/>
      </c:catAx>
      <c:valAx>
        <c:axId val="103191680"/>
        <c:scaling>
          <c:orientation val="minMax"/>
          <c:min val="4"/>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3177600"/>
        <c:crossesAt val="1"/>
        <c:crossBetween val="between"/>
        <c:majorUnit val="3"/>
      </c:valAx>
      <c:valAx>
        <c:axId val="103193216"/>
        <c:scaling>
          <c:orientation val="minMax"/>
        </c:scaling>
        <c:delete val="0"/>
        <c:axPos val="r"/>
        <c:numFmt formatCode="_-* #.##00\ _€_-;\-* #.##00\ _€_-;_-* &quot;-&quot;??\ _€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3195008"/>
        <c:crosses val="max"/>
        <c:crossBetween val="between"/>
        <c:majorUnit val="5"/>
      </c:valAx>
      <c:catAx>
        <c:axId val="103195008"/>
        <c:scaling>
          <c:orientation val="minMax"/>
        </c:scaling>
        <c:delete val="1"/>
        <c:axPos val="b"/>
        <c:numFmt formatCode="General" sourceLinked="1"/>
        <c:majorTickMark val="out"/>
        <c:minorTickMark val="none"/>
        <c:tickLblPos val="nextTo"/>
        <c:crossAx val="103193216"/>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900">
          <a:latin typeface="Century Gothic" panose="020B0502020202020204" pitchFamily="34" charset="0"/>
        </a:defRPr>
      </a:pPr>
      <a:endParaRPr lang="es-ES_tradnl"/>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b="1" dirty="0"/>
              <a:t>Gobierno Central:</a:t>
            </a:r>
            <a:r>
              <a:rPr lang="" b="1" baseline="0" dirty="0"/>
              <a:t> </a:t>
            </a:r>
            <a:r>
              <a:rPr lang="" b="1" dirty="0"/>
              <a:t>Gastos Totales y su crecimiento </a:t>
            </a:r>
          </a:p>
          <a:p>
            <a:pPr>
              <a:defRPr sz="1080" b="0" i="0" u="none" strike="noStrike" kern="1200" spc="0" baseline="0">
                <a:solidFill>
                  <a:schemeClr val="tx1">
                    <a:lumMod val="65000"/>
                    <a:lumOff val="35000"/>
                  </a:schemeClr>
                </a:solidFill>
                <a:latin typeface="Century Gothic" panose="020B0502020202020204" pitchFamily="34" charset="0"/>
                <a:ea typeface="+mn-ea"/>
                <a:cs typeface="+mn-cs"/>
              </a:defRPr>
            </a:pPr>
            <a:r>
              <a:rPr lang="" sz="900" i="1" dirty="0"/>
              <a:t>(en </a:t>
            </a:r>
            <a:r>
              <a:rPr lang="" sz="900" i="1" dirty="0" smtClean="0"/>
              <a:t>porcentaje </a:t>
            </a:r>
            <a:r>
              <a:rPr lang="" sz="900" i="1" dirty="0"/>
              <a:t>del PIB)</a:t>
            </a:r>
            <a:endParaRPr lang="es-ES" sz="900" i="1" dirty="0"/>
          </a:p>
        </c:rich>
      </c:tx>
      <c:layout/>
      <c:overlay val="0"/>
      <c:spPr>
        <a:noFill/>
        <a:ln>
          <a:noFill/>
        </a:ln>
        <a:effectLst/>
      </c:spPr>
    </c:title>
    <c:autoTitleDeleted val="0"/>
    <c:plotArea>
      <c:layout>
        <c:manualLayout>
          <c:layoutTarget val="inner"/>
          <c:xMode val="edge"/>
          <c:yMode val="edge"/>
          <c:x val="0.10816469816272965"/>
          <c:y val="0.26349956896675447"/>
          <c:w val="0.81760148731408577"/>
          <c:h val="0.51017018398087199"/>
        </c:manualLayout>
      </c:layout>
      <c:barChart>
        <c:barDir val="col"/>
        <c:grouping val="clustered"/>
        <c:varyColors val="0"/>
        <c:ser>
          <c:idx val="0"/>
          <c:order val="0"/>
          <c:tx>
            <c:v>Gastos % PIB</c:v>
          </c:tx>
          <c:spPr>
            <a:solidFill>
              <a:schemeClr val="accent1">
                <a:shade val="76000"/>
              </a:schemeClr>
            </a:solidFill>
            <a:ln>
              <a:noFill/>
            </a:ln>
            <a:effectLst>
              <a:outerShdw blurRad="50800" dist="38100" dir="2700000" algn="tl" rotWithShape="0">
                <a:prstClr val="black">
                  <a:alpha val="40000"/>
                </a:prstClr>
              </a:outerShdw>
            </a:effectLst>
          </c:spPr>
          <c:invertIfNegative val="0"/>
          <c:dPt>
            <c:idx val="14"/>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5"/>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6"/>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7"/>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Hoja1!$A$2:$A$19</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Hoja1!$R$2:$R$19</c:f>
              <c:numCache>
                <c:formatCode>_-* #.##00\ _€_-;\-* #.##00\ _€_-;_-* "-"??\ _€_-;_-@_-</c:formatCode>
                <c:ptCount val="18"/>
                <c:pt idx="0">
                  <c:v>16.892857829689778</c:v>
                </c:pt>
                <c:pt idx="1">
                  <c:v>15.814526692703593</c:v>
                </c:pt>
                <c:pt idx="2">
                  <c:v>15.720591599393893</c:v>
                </c:pt>
                <c:pt idx="3">
                  <c:v>18.586432678572486</c:v>
                </c:pt>
                <c:pt idx="4">
                  <c:v>17.294640087428473</c:v>
                </c:pt>
                <c:pt idx="5">
                  <c:v>17.341609031064749</c:v>
                </c:pt>
                <c:pt idx="6">
                  <c:v>17.744760478532623</c:v>
                </c:pt>
                <c:pt idx="7">
                  <c:v>17.338350177154478</c:v>
                </c:pt>
                <c:pt idx="8">
                  <c:v>17.624637749956289</c:v>
                </c:pt>
                <c:pt idx="9">
                  <c:v>18.00564964077817</c:v>
                </c:pt>
                <c:pt idx="10">
                  <c:v>17.320558464033656</c:v>
                </c:pt>
                <c:pt idx="11">
                  <c:v>16.983565782066329</c:v>
                </c:pt>
                <c:pt idx="12">
                  <c:v>17.173451464750372</c:v>
                </c:pt>
                <c:pt idx="13">
                  <c:v>17.521910351720376</c:v>
                </c:pt>
                <c:pt idx="14">
                  <c:v>18.216452512342748</c:v>
                </c:pt>
                <c:pt idx="15">
                  <c:v>19.016464629243476</c:v>
                </c:pt>
                <c:pt idx="16">
                  <c:v>19.556656967116652</c:v>
                </c:pt>
                <c:pt idx="17">
                  <c:v>19.020840055875798</c:v>
                </c:pt>
              </c:numCache>
            </c:numRef>
          </c:val>
        </c:ser>
        <c:dLbls>
          <c:showLegendKey val="0"/>
          <c:showVal val="0"/>
          <c:showCatName val="0"/>
          <c:showSerName val="0"/>
          <c:showPercent val="0"/>
          <c:showBubbleSize val="0"/>
        </c:dLbls>
        <c:gapWidth val="149"/>
        <c:overlap val="-68"/>
        <c:axId val="103379712"/>
        <c:axId val="103381248"/>
      </c:barChart>
      <c:lineChart>
        <c:grouping val="standard"/>
        <c:varyColors val="0"/>
        <c:ser>
          <c:idx val="1"/>
          <c:order val="1"/>
          <c:tx>
            <c:v>Variac. %</c:v>
          </c:tx>
          <c:spPr>
            <a:ln w="28575" cap="rnd">
              <a:solidFill>
                <a:schemeClr val="accent1">
                  <a:tint val="77000"/>
                </a:schemeClr>
              </a:solidFill>
              <a:round/>
            </a:ln>
            <a:effectLst>
              <a:glow rad="63500">
                <a:schemeClr val="accent5">
                  <a:satMod val="175000"/>
                  <a:alpha val="40000"/>
                </a:schemeClr>
              </a:glow>
            </a:effectLst>
          </c:spPr>
          <c:marker>
            <c:symbol val="none"/>
          </c:marker>
          <c:cat>
            <c:numRef>
              <c:f>Hoja1!$A$2:$A$19</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Hoja1!$S$2:$S$19</c:f>
              <c:numCache>
                <c:formatCode>_(* #,##0.00_);_(* \(#,##0.00\);_(* "-"??_);_(@_)</c:formatCode>
                <c:ptCount val="18"/>
                <c:pt idx="1">
                  <c:v>-6.3833553082473742</c:v>
                </c:pt>
                <c:pt idx="2">
                  <c:v>-0.59397979550687152</c:v>
                </c:pt>
                <c:pt idx="3">
                  <c:v>18.229855161997111</c:v>
                </c:pt>
                <c:pt idx="4">
                  <c:v>-6.9501911070501743</c:v>
                </c:pt>
                <c:pt idx="5">
                  <c:v>0.27158092564423253</c:v>
                </c:pt>
                <c:pt idx="6">
                  <c:v>2.3247637906361085</c:v>
                </c:pt>
                <c:pt idx="7">
                  <c:v>-2.2903115647563421</c:v>
                </c:pt>
                <c:pt idx="8">
                  <c:v>1.6511811670468557</c:v>
                </c:pt>
                <c:pt idx="9">
                  <c:v>2.1618140254986207</c:v>
                </c:pt>
                <c:pt idx="10">
                  <c:v>-3.8048678632119914</c:v>
                </c:pt>
                <c:pt idx="11">
                  <c:v>-1.9456224963363411</c:v>
                </c:pt>
                <c:pt idx="12">
                  <c:v>1.1180554491363237</c:v>
                </c:pt>
                <c:pt idx="13">
                  <c:v>2.0290556483956612</c:v>
                </c:pt>
                <c:pt idx="14">
                  <c:v>3.9638495271389074</c:v>
                </c:pt>
                <c:pt idx="15">
                  <c:v>4.3917009437412169</c:v>
                </c:pt>
                <c:pt idx="16">
                  <c:v>2.8406559705239198</c:v>
                </c:pt>
                <c:pt idx="17">
                  <c:v>-2.7398185290144372</c:v>
                </c:pt>
              </c:numCache>
            </c:numRef>
          </c:val>
          <c:smooth val="0"/>
        </c:ser>
        <c:dLbls>
          <c:showLegendKey val="0"/>
          <c:showVal val="0"/>
          <c:showCatName val="0"/>
          <c:showSerName val="0"/>
          <c:showPercent val="0"/>
          <c:showBubbleSize val="0"/>
        </c:dLbls>
        <c:marker val="1"/>
        <c:smooth val="0"/>
        <c:axId val="103384576"/>
        <c:axId val="103383040"/>
      </c:lineChart>
      <c:catAx>
        <c:axId val="103379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3381248"/>
        <c:crosses val="autoZero"/>
        <c:auto val="1"/>
        <c:lblAlgn val="ctr"/>
        <c:lblOffset val="100"/>
        <c:tickLblSkip val="1"/>
        <c:tickMarkSkip val="2"/>
        <c:noMultiLvlLbl val="0"/>
      </c:catAx>
      <c:valAx>
        <c:axId val="103381248"/>
        <c:scaling>
          <c:orientation val="minMax"/>
          <c:min val="4"/>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3379712"/>
        <c:crossesAt val="1"/>
        <c:crossBetween val="between"/>
        <c:majorUnit val="3"/>
      </c:valAx>
      <c:valAx>
        <c:axId val="103383040"/>
        <c:scaling>
          <c:orientation val="minMax"/>
        </c:scaling>
        <c:delete val="0"/>
        <c:axPos val="r"/>
        <c:numFmt formatCode="_(* #,##0.00_);_(* \(#,##0.00\);_(*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3384576"/>
        <c:crosses val="max"/>
        <c:crossBetween val="between"/>
        <c:majorUnit val="5"/>
      </c:valAx>
      <c:catAx>
        <c:axId val="103384576"/>
        <c:scaling>
          <c:orientation val="minMax"/>
        </c:scaling>
        <c:delete val="1"/>
        <c:axPos val="b"/>
        <c:numFmt formatCode="General" sourceLinked="1"/>
        <c:majorTickMark val="out"/>
        <c:minorTickMark val="none"/>
        <c:tickLblPos val="nextTo"/>
        <c:crossAx val="103383040"/>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900">
          <a:latin typeface="Century Gothic" panose="020B0502020202020204" pitchFamily="34" charset="0"/>
        </a:defRPr>
      </a:pPr>
      <a:endParaRPr lang="es-ES_tradnl"/>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vert="horz"/>
          <a:lstStyle/>
          <a:p>
            <a:pPr>
              <a:defRPr/>
            </a:pPr>
            <a:r>
              <a:rPr lang="" sz="1400" dirty="0"/>
              <a:t>Carga tributaria y su crecimiento </a:t>
            </a:r>
          </a:p>
          <a:p>
            <a:pPr>
              <a:defRPr/>
            </a:pPr>
            <a:r>
              <a:rPr lang="" sz="1200" b="0" i="1" dirty="0"/>
              <a:t>(en por centaje del PIB)</a:t>
            </a:r>
            <a:endParaRPr lang="es-ES" sz="1200" b="0" i="1" dirty="0"/>
          </a:p>
        </c:rich>
      </c:tx>
      <c:layout/>
      <c:overlay val="0"/>
      <c:spPr>
        <a:noFill/>
        <a:ln>
          <a:noFill/>
        </a:ln>
        <a:effectLst/>
      </c:spPr>
    </c:title>
    <c:autoTitleDeleted val="0"/>
    <c:plotArea>
      <c:layout>
        <c:manualLayout>
          <c:layoutTarget val="inner"/>
          <c:xMode val="edge"/>
          <c:yMode val="edge"/>
          <c:x val="0.10816469816272965"/>
          <c:y val="0.26349956896675447"/>
          <c:w val="0.81760148731408577"/>
          <c:h val="0.51017018398087199"/>
        </c:manualLayout>
      </c:layout>
      <c:barChart>
        <c:barDir val="col"/>
        <c:grouping val="clustered"/>
        <c:varyColors val="0"/>
        <c:ser>
          <c:idx val="0"/>
          <c:order val="0"/>
          <c:tx>
            <c:v>Carga % PIB</c:v>
          </c:tx>
          <c:spPr>
            <a:solidFill>
              <a:schemeClr val="accent5">
                <a:tint val="77000"/>
              </a:schemeClr>
            </a:solidFill>
            <a:ln>
              <a:noFill/>
            </a:ln>
            <a:effectLst>
              <a:outerShdw blurRad="50800" dist="38100" dir="2700000" algn="tl" rotWithShape="0">
                <a:prstClr val="black">
                  <a:alpha val="40000"/>
                </a:prstClr>
              </a:outerShdw>
            </a:effectLst>
          </c:spPr>
          <c:invertIfNegative val="0"/>
          <c:dPt>
            <c:idx val="14"/>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5"/>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6"/>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7"/>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Lbls>
            <c:numFmt formatCode="#,##0.0" sourceLinked="0"/>
            <c:spPr>
              <a:noFill/>
              <a:ln>
                <a:noFill/>
              </a:ln>
              <a:effectLst/>
            </c:spPr>
            <c:txPr>
              <a:bodyPr rot="0" vert="horz"/>
              <a:lstStyle/>
              <a:p>
                <a:pPr>
                  <a:defRPr sz="1200"/>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Hoja1!$A$2:$A$19</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Hoja1!$M$2:$M$19</c:f>
              <c:numCache>
                <c:formatCode>_-* #.##00\ _€_-;\-* #.##00\ _€_-;_-* "-"??\ _€_-;_-@_-</c:formatCode>
                <c:ptCount val="18"/>
                <c:pt idx="0">
                  <c:v>10.398166072129326</c:v>
                </c:pt>
                <c:pt idx="1">
                  <c:v>9.6740903163497141</c:v>
                </c:pt>
                <c:pt idx="2">
                  <c:v>10.354350624240203</c:v>
                </c:pt>
                <c:pt idx="3">
                  <c:v>11.666324281658706</c:v>
                </c:pt>
                <c:pt idx="4">
                  <c:v>12.138060147338077</c:v>
                </c:pt>
                <c:pt idx="5">
                  <c:v>12.900635424448348</c:v>
                </c:pt>
                <c:pt idx="6">
                  <c:v>13.587598708044368</c:v>
                </c:pt>
                <c:pt idx="7">
                  <c:v>13.776750399587586</c:v>
                </c:pt>
                <c:pt idx="8">
                  <c:v>13.554814951491281</c:v>
                </c:pt>
                <c:pt idx="9">
                  <c:v>13.281838469428342</c:v>
                </c:pt>
                <c:pt idx="10">
                  <c:v>13.921840705319442</c:v>
                </c:pt>
                <c:pt idx="11">
                  <c:v>14.694134021887242</c:v>
                </c:pt>
                <c:pt idx="12">
                  <c:v>15.004467960714379</c:v>
                </c:pt>
                <c:pt idx="13">
                  <c:v>15.499797828566589</c:v>
                </c:pt>
                <c:pt idx="14">
                  <c:v>15.762010788596925</c:v>
                </c:pt>
                <c:pt idx="15">
                  <c:v>16.269047109036094</c:v>
                </c:pt>
                <c:pt idx="16">
                  <c:v>16.332867102278527</c:v>
                </c:pt>
                <c:pt idx="17">
                  <c:v>16.397660427450322</c:v>
                </c:pt>
              </c:numCache>
            </c:numRef>
          </c:val>
        </c:ser>
        <c:dLbls>
          <c:showLegendKey val="0"/>
          <c:showVal val="0"/>
          <c:showCatName val="0"/>
          <c:showSerName val="0"/>
          <c:showPercent val="0"/>
          <c:showBubbleSize val="0"/>
        </c:dLbls>
        <c:gapWidth val="149"/>
        <c:overlap val="-68"/>
        <c:axId val="109580288"/>
        <c:axId val="109581824"/>
      </c:barChart>
      <c:lineChart>
        <c:grouping val="standard"/>
        <c:varyColors val="0"/>
        <c:ser>
          <c:idx val="1"/>
          <c:order val="1"/>
          <c:tx>
            <c:v>Variac. %</c:v>
          </c:tx>
          <c:spPr>
            <a:ln w="28575" cap="rnd">
              <a:solidFill>
                <a:schemeClr val="accent5">
                  <a:shade val="76000"/>
                </a:schemeClr>
              </a:solidFill>
              <a:round/>
            </a:ln>
            <a:effectLst>
              <a:glow rad="63500">
                <a:schemeClr val="accent2">
                  <a:satMod val="175000"/>
                  <a:alpha val="40000"/>
                </a:schemeClr>
              </a:glow>
            </a:effectLst>
          </c:spPr>
          <c:marker>
            <c:symbol val="none"/>
          </c:marker>
          <c:val>
            <c:numRef>
              <c:f>Hoja1!$N$2:$N$19</c:f>
              <c:numCache>
                <c:formatCode>_(* #,##0.00_);_(* \(#,##0.00\);_(* "-"??_);_(@_)</c:formatCode>
                <c:ptCount val="18"/>
                <c:pt idx="1">
                  <c:v>-6.9634948197296538</c:v>
                </c:pt>
                <c:pt idx="2">
                  <c:v>7.0317754501507457</c:v>
                </c:pt>
                <c:pt idx="3">
                  <c:v>12.670747833737517</c:v>
                </c:pt>
                <c:pt idx="4">
                  <c:v>4.0435689450276424</c:v>
                </c:pt>
                <c:pt idx="5">
                  <c:v>6.2825135800427478</c:v>
                </c:pt>
                <c:pt idx="6">
                  <c:v>5.3250344730627619</c:v>
                </c:pt>
                <c:pt idx="7">
                  <c:v>1.3920906527157939</c:v>
                </c:pt>
                <c:pt idx="8">
                  <c:v>-1.6109419250489476</c:v>
                </c:pt>
                <c:pt idx="9">
                  <c:v>-2.0138709605394212</c:v>
                </c:pt>
                <c:pt idx="10">
                  <c:v>4.8186268592577353</c:v>
                </c:pt>
                <c:pt idx="11">
                  <c:v>5.5473506191800581</c:v>
                </c:pt>
                <c:pt idx="12">
                  <c:v>2.1119579987829651</c:v>
                </c:pt>
                <c:pt idx="13">
                  <c:v>3.3012158055128138</c:v>
                </c:pt>
                <c:pt idx="14">
                  <c:v>1.6917185819486535</c:v>
                </c:pt>
                <c:pt idx="15">
                  <c:v>3.2168251071493126</c:v>
                </c:pt>
                <c:pt idx="16">
                  <c:v>0.39227861849995271</c:v>
                </c:pt>
                <c:pt idx="17">
                  <c:v>0.3967051514351505</c:v>
                </c:pt>
              </c:numCache>
            </c:numRef>
          </c:val>
          <c:smooth val="0"/>
        </c:ser>
        <c:dLbls>
          <c:showLegendKey val="0"/>
          <c:showVal val="0"/>
          <c:showCatName val="0"/>
          <c:showSerName val="0"/>
          <c:showPercent val="0"/>
          <c:showBubbleSize val="0"/>
        </c:dLbls>
        <c:marker val="1"/>
        <c:smooth val="0"/>
        <c:axId val="109593344"/>
        <c:axId val="109583360"/>
      </c:lineChart>
      <c:catAx>
        <c:axId val="109580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s-ES_tradnl"/>
          </a:p>
        </c:txPr>
        <c:crossAx val="109581824"/>
        <c:crosses val="autoZero"/>
        <c:auto val="1"/>
        <c:lblAlgn val="ctr"/>
        <c:lblOffset val="100"/>
        <c:tickLblSkip val="1"/>
        <c:tickMarkSkip val="2"/>
        <c:noMultiLvlLbl val="0"/>
      </c:catAx>
      <c:valAx>
        <c:axId val="109581824"/>
        <c:scaling>
          <c:orientation val="minMax"/>
          <c:min val="4"/>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vert="horz"/>
          <a:lstStyle/>
          <a:p>
            <a:pPr>
              <a:defRPr/>
            </a:pPr>
            <a:endParaRPr lang="es-ES_tradnl"/>
          </a:p>
        </c:txPr>
        <c:crossAx val="109580288"/>
        <c:crossesAt val="1"/>
        <c:crossBetween val="between"/>
        <c:majorUnit val="3"/>
      </c:valAx>
      <c:valAx>
        <c:axId val="109583360"/>
        <c:scaling>
          <c:orientation val="minMax"/>
        </c:scaling>
        <c:delete val="0"/>
        <c:axPos val="r"/>
        <c:numFmt formatCode="_(* #,##0.00_);_(* \(#,##0.00\);_(* &quot;-&quot;??_);_(@_)" sourceLinked="1"/>
        <c:majorTickMark val="out"/>
        <c:minorTickMark val="none"/>
        <c:tickLblPos val="nextTo"/>
        <c:spPr>
          <a:noFill/>
          <a:ln>
            <a:noFill/>
          </a:ln>
          <a:effectLst/>
        </c:spPr>
        <c:txPr>
          <a:bodyPr rot="-60000000" vert="horz"/>
          <a:lstStyle/>
          <a:p>
            <a:pPr>
              <a:defRPr/>
            </a:pPr>
            <a:endParaRPr lang="es-ES_tradnl"/>
          </a:p>
        </c:txPr>
        <c:crossAx val="109593344"/>
        <c:crosses val="max"/>
        <c:crossBetween val="between"/>
        <c:majorUnit val="5"/>
      </c:valAx>
      <c:catAx>
        <c:axId val="109593344"/>
        <c:scaling>
          <c:orientation val="minMax"/>
        </c:scaling>
        <c:delete val="1"/>
        <c:axPos val="b"/>
        <c:majorTickMark val="out"/>
        <c:minorTickMark val="none"/>
        <c:tickLblPos val="nextTo"/>
        <c:crossAx val="109583360"/>
        <c:crosses val="autoZero"/>
        <c:auto val="1"/>
        <c:lblAlgn val="ctr"/>
        <c:lblOffset val="100"/>
        <c:noMultiLvlLbl val="0"/>
      </c:catAx>
      <c:spPr>
        <a:noFill/>
        <a:ln>
          <a:noFill/>
        </a:ln>
        <a:effectLst/>
      </c:spPr>
    </c:plotArea>
    <c:legend>
      <c:legendPos val="t"/>
      <c:layout/>
      <c:overlay val="0"/>
      <c:spPr>
        <a:noFill/>
        <a:ln>
          <a:noFill/>
        </a:ln>
        <a:effectLst/>
      </c:spPr>
      <c:txPr>
        <a:bodyPr rot="0" vert="horz"/>
        <a:lstStyle/>
        <a:p>
          <a:pPr>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1050">
          <a:latin typeface="Century Gothic" panose="020B0502020202020204" pitchFamily="34" charset="0"/>
        </a:defRPr>
      </a:pPr>
      <a:endParaRPr lang="es-ES_tradnl"/>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Century Gothic" panose="020B0502020202020204" pitchFamily="34" charset="0"/>
                <a:ea typeface="+mn-ea"/>
                <a:cs typeface="+mn-cs"/>
              </a:defRPr>
            </a:pPr>
            <a:r>
              <a:rPr lang="" b="1" dirty="0"/>
              <a:t>Gobierno Central: </a:t>
            </a:r>
            <a:r>
              <a:rPr lang="" b="1" dirty="0" smtClean="0"/>
              <a:t>Gasto Primario* </a:t>
            </a:r>
            <a:r>
              <a:rPr lang="" b="1" dirty="0"/>
              <a:t>y su crecimiento </a:t>
            </a:r>
          </a:p>
          <a:p>
            <a:pPr>
              <a:defRPr sz="1680" b="0" i="0" u="none" strike="noStrike" kern="1200" spc="0" baseline="0">
                <a:solidFill>
                  <a:schemeClr val="tx1">
                    <a:lumMod val="65000"/>
                    <a:lumOff val="35000"/>
                  </a:schemeClr>
                </a:solidFill>
                <a:latin typeface="Century Gothic" panose="020B0502020202020204" pitchFamily="34" charset="0"/>
                <a:ea typeface="+mn-ea"/>
                <a:cs typeface="+mn-cs"/>
              </a:defRPr>
            </a:pPr>
            <a:r>
              <a:rPr lang="" sz="1400" i="1" dirty="0"/>
              <a:t>(en </a:t>
            </a:r>
            <a:r>
              <a:rPr lang="" sz="1400" i="1" dirty="0" smtClean="0"/>
              <a:t>porcentaje </a:t>
            </a:r>
            <a:r>
              <a:rPr lang="" sz="1400" i="1" dirty="0"/>
              <a:t>del PIB)</a:t>
            </a:r>
            <a:endParaRPr lang="es-ES" sz="1400" i="1" dirty="0"/>
          </a:p>
        </c:rich>
      </c:tx>
      <c:layout/>
      <c:overlay val="0"/>
      <c:spPr>
        <a:noFill/>
        <a:ln>
          <a:noFill/>
        </a:ln>
        <a:effectLst/>
      </c:spPr>
    </c:title>
    <c:autoTitleDeleted val="0"/>
    <c:plotArea>
      <c:layout>
        <c:manualLayout>
          <c:layoutTarget val="inner"/>
          <c:xMode val="edge"/>
          <c:yMode val="edge"/>
          <c:x val="0.10816469816272965"/>
          <c:y val="0.26349956896675447"/>
          <c:w val="0.81760148731408577"/>
          <c:h val="0.49594691091670817"/>
        </c:manualLayout>
      </c:layout>
      <c:barChart>
        <c:barDir val="col"/>
        <c:grouping val="clustered"/>
        <c:varyColors val="0"/>
        <c:ser>
          <c:idx val="0"/>
          <c:order val="0"/>
          <c:tx>
            <c:v>Gastos % PIB</c:v>
          </c:tx>
          <c:spPr>
            <a:solidFill>
              <a:schemeClr val="accent1"/>
            </a:solidFill>
            <a:ln>
              <a:noFill/>
            </a:ln>
            <a:effectLst>
              <a:outerShdw blurRad="50800" dist="38100" dir="2700000" algn="tl" rotWithShape="0">
                <a:prstClr val="black">
                  <a:alpha val="40000"/>
                </a:prstClr>
              </a:outerShdw>
            </a:effectLst>
          </c:spPr>
          <c:invertIfNegative val="0"/>
          <c:dPt>
            <c:idx val="14"/>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5"/>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6"/>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7"/>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Lbls>
            <c:numFmt formatCode="#,##0.0" sourceLinked="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Hoja1!$A$2:$A$19</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Hoja1!$V$2:$V$19</c:f>
              <c:numCache>
                <c:formatCode>_(* #,##0.00_);_(* \(#,##0.00\);_(* "-"??_);_(@_)</c:formatCode>
                <c:ptCount val="18"/>
                <c:pt idx="0">
                  <c:v>15.495277260289765</c:v>
                </c:pt>
                <c:pt idx="1">
                  <c:v>14.175279050735421</c:v>
                </c:pt>
                <c:pt idx="2">
                  <c:v>13.669010873630489</c:v>
                </c:pt>
                <c:pt idx="3">
                  <c:v>15.250087343891744</c:v>
                </c:pt>
                <c:pt idx="4">
                  <c:v>15.831630732753851</c:v>
                </c:pt>
                <c:pt idx="5">
                  <c:v>16.547105927512142</c:v>
                </c:pt>
                <c:pt idx="6">
                  <c:v>16.403713498422327</c:v>
                </c:pt>
                <c:pt idx="7">
                  <c:v>16.232724903360541</c:v>
                </c:pt>
                <c:pt idx="8">
                  <c:v>16.795631504831992</c:v>
                </c:pt>
                <c:pt idx="9">
                  <c:v>17.086035736404938</c:v>
                </c:pt>
                <c:pt idx="10">
                  <c:v>16.306385360087198</c:v>
                </c:pt>
                <c:pt idx="11">
                  <c:v>15.997746304891116</c:v>
                </c:pt>
                <c:pt idx="12">
                  <c:v>16.17515289231071</c:v>
                </c:pt>
                <c:pt idx="13">
                  <c:v>16.412809089714521</c:v>
                </c:pt>
                <c:pt idx="14">
                  <c:v>17.292060864981863</c:v>
                </c:pt>
                <c:pt idx="15">
                  <c:v>18.070174671661864</c:v>
                </c:pt>
                <c:pt idx="16">
                  <c:v>18.716868260392303</c:v>
                </c:pt>
                <c:pt idx="17">
                  <c:v>18.319628058422875</c:v>
                </c:pt>
              </c:numCache>
            </c:numRef>
          </c:val>
        </c:ser>
        <c:dLbls>
          <c:showLegendKey val="0"/>
          <c:showVal val="0"/>
          <c:showCatName val="0"/>
          <c:showSerName val="0"/>
          <c:showPercent val="0"/>
          <c:showBubbleSize val="0"/>
        </c:dLbls>
        <c:gapWidth val="149"/>
        <c:overlap val="-68"/>
        <c:axId val="109906560"/>
        <c:axId val="109912448"/>
      </c:barChart>
      <c:lineChart>
        <c:grouping val="standard"/>
        <c:varyColors val="0"/>
        <c:ser>
          <c:idx val="1"/>
          <c:order val="1"/>
          <c:tx>
            <c:v>Variac. %</c:v>
          </c:tx>
          <c:spPr>
            <a:ln w="28575" cap="rnd">
              <a:solidFill>
                <a:schemeClr val="accent2"/>
              </a:solidFill>
              <a:round/>
            </a:ln>
            <a:effectLst>
              <a:glow rad="63500">
                <a:schemeClr val="accent2">
                  <a:satMod val="175000"/>
                  <a:alpha val="40000"/>
                </a:schemeClr>
              </a:glow>
            </a:effectLst>
          </c:spPr>
          <c:marker>
            <c:symbol val="none"/>
          </c:marker>
          <c:cat>
            <c:numRef>
              <c:f>Hoja1!$A$2:$A$19</c:f>
              <c:numCache>
                <c:formatCode>General</c:formatCode>
                <c:ptCount val="18"/>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numCache>
            </c:numRef>
          </c:cat>
          <c:val>
            <c:numRef>
              <c:f>Hoja1!$W$2:$W$19</c:f>
              <c:numCache>
                <c:formatCode>_(* #,##0.00_);_(* \(#,##0.00\);_(* "-"??_);_(@_)</c:formatCode>
                <c:ptCount val="18"/>
                <c:pt idx="1">
                  <c:v>-8.518713072254247</c:v>
                </c:pt>
                <c:pt idx="2">
                  <c:v>-3.5714864962652415</c:v>
                </c:pt>
                <c:pt idx="3">
                  <c:v>11.566868187305213</c:v>
                </c:pt>
                <c:pt idx="4">
                  <c:v>3.8133774302285373</c:v>
                </c:pt>
                <c:pt idx="5">
                  <c:v>4.5192766736155132</c:v>
                </c:pt>
                <c:pt idx="6">
                  <c:v>-0.86657104703368182</c:v>
                </c:pt>
                <c:pt idx="7">
                  <c:v>-1.0423773560677696</c:v>
                </c:pt>
                <c:pt idx="8">
                  <c:v>3.46772710572405</c:v>
                </c:pt>
                <c:pt idx="9">
                  <c:v>1.7290462194851086</c:v>
                </c:pt>
                <c:pt idx="10">
                  <c:v>-4.5630852489471962</c:v>
                </c:pt>
                <c:pt idx="11">
                  <c:v>-1.8927496706384161</c:v>
                </c:pt>
                <c:pt idx="12">
                  <c:v>1.1089473732018851</c:v>
                </c:pt>
                <c:pt idx="13">
                  <c:v>1.4692670850535716</c:v>
                </c:pt>
                <c:pt idx="14">
                  <c:v>5.3571071865957887</c:v>
                </c:pt>
                <c:pt idx="15">
                  <c:v>4.4998326848117776</c:v>
                </c:pt>
                <c:pt idx="16">
                  <c:v>3.5787899147682323</c:v>
                </c:pt>
                <c:pt idx="17">
                  <c:v>-2.1223646843208654</c:v>
                </c:pt>
              </c:numCache>
            </c:numRef>
          </c:val>
          <c:smooth val="0"/>
        </c:ser>
        <c:dLbls>
          <c:showLegendKey val="0"/>
          <c:showVal val="0"/>
          <c:showCatName val="0"/>
          <c:showSerName val="0"/>
          <c:showPercent val="0"/>
          <c:showBubbleSize val="0"/>
        </c:dLbls>
        <c:marker val="1"/>
        <c:smooth val="0"/>
        <c:axId val="109915520"/>
        <c:axId val="109913984"/>
      </c:lineChart>
      <c:catAx>
        <c:axId val="10990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9912448"/>
        <c:crosses val="autoZero"/>
        <c:auto val="1"/>
        <c:lblAlgn val="ctr"/>
        <c:lblOffset val="100"/>
        <c:tickLblSkip val="1"/>
        <c:tickMarkSkip val="2"/>
        <c:noMultiLvlLbl val="0"/>
      </c:catAx>
      <c:valAx>
        <c:axId val="109912448"/>
        <c:scaling>
          <c:orientation val="minMax"/>
          <c:min val="4"/>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9906560"/>
        <c:crossesAt val="1"/>
        <c:crossBetween val="between"/>
        <c:majorUnit val="3"/>
      </c:valAx>
      <c:valAx>
        <c:axId val="109913984"/>
        <c:scaling>
          <c:orientation val="minMax"/>
        </c:scaling>
        <c:delete val="0"/>
        <c:axPos val="r"/>
        <c:numFmt formatCode="_(* #,##0.00_);_(* \(#,##0.00\);_(* &quot;-&quot;??_);_(@_)"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crossAx val="109915520"/>
        <c:crosses val="max"/>
        <c:crossBetween val="between"/>
        <c:majorUnit val="5"/>
      </c:valAx>
      <c:catAx>
        <c:axId val="109915520"/>
        <c:scaling>
          <c:orientation val="minMax"/>
        </c:scaling>
        <c:delete val="1"/>
        <c:axPos val="b"/>
        <c:numFmt formatCode="General" sourceLinked="1"/>
        <c:majorTickMark val="out"/>
        <c:minorTickMark val="none"/>
        <c:tickLblPos val="nextTo"/>
        <c:crossAx val="109913984"/>
        <c:crosses val="autoZero"/>
        <c:auto val="1"/>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s-ES_tradnl"/>
        </a:p>
      </c:txPr>
    </c:legend>
    <c:plotVisOnly val="1"/>
    <c:dispBlanksAs val="gap"/>
    <c:showDLblsOverMax val="0"/>
  </c:chart>
  <c:spPr>
    <a:solidFill>
      <a:schemeClr val="bg1"/>
    </a:solidFill>
    <a:ln w="9525" cap="flat" cmpd="sng" algn="ctr">
      <a:noFill/>
      <a:round/>
    </a:ln>
    <a:effectLst/>
  </c:spPr>
  <c:txPr>
    <a:bodyPr/>
    <a:lstStyle/>
    <a:p>
      <a:pPr>
        <a:defRPr sz="1400">
          <a:latin typeface="Century Gothic" panose="020B0502020202020204" pitchFamily="34" charset="0"/>
        </a:defRPr>
      </a:pPr>
      <a:endParaRPr lang="es-ES_tradnl"/>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Century Gothic" panose="020B0502020202020204" pitchFamily="34" charset="0"/>
                <a:ea typeface="+mn-ea"/>
                <a:cs typeface="+mn-cs"/>
              </a:defRPr>
            </a:pPr>
            <a:r>
              <a:rPr lang="es-NI" b="1" dirty="0">
                <a:solidFill>
                  <a:schemeClr val="tx1"/>
                </a:solidFill>
              </a:rPr>
              <a:t>Masa salarial del Gobierno Central </a:t>
            </a:r>
            <a:endParaRPr lang="es-ES" b="1" dirty="0">
              <a:solidFill>
                <a:schemeClr val="tx1"/>
              </a:solidFill>
            </a:endParaRPr>
          </a:p>
          <a:p>
            <a:pPr>
              <a:defRPr sz="1440" b="0" i="0" u="none" strike="noStrike" kern="1200" spc="0" baseline="0">
                <a:solidFill>
                  <a:schemeClr val="tx1"/>
                </a:solidFill>
                <a:latin typeface="Century Gothic" panose="020B0502020202020204" pitchFamily="34" charset="0"/>
                <a:ea typeface="+mn-ea"/>
                <a:cs typeface="+mn-cs"/>
              </a:defRPr>
            </a:pPr>
            <a:r>
              <a:rPr lang="es-NI" sz="1200" i="1" dirty="0">
                <a:solidFill>
                  <a:schemeClr val="tx1"/>
                </a:solidFill>
              </a:rPr>
              <a:t>(en porcentaje del PIB)</a:t>
            </a:r>
            <a:endParaRPr lang="es-ES" sz="1200" i="1" dirty="0">
              <a:solidFill>
                <a:schemeClr val="tx1"/>
              </a:solidFill>
            </a:endParaRPr>
          </a:p>
        </c:rich>
      </c:tx>
      <c:layout>
        <c:manualLayout>
          <c:xMode val="edge"/>
          <c:yMode val="edge"/>
          <c:x val="0.29568689558974443"/>
          <c:y val="3.8358034498068509E-2"/>
        </c:manualLayout>
      </c:layout>
      <c:overlay val="0"/>
      <c:spPr>
        <a:noFill/>
        <a:ln>
          <a:noFill/>
        </a:ln>
        <a:effectLst/>
      </c:spPr>
    </c:title>
    <c:autoTitleDeleted val="0"/>
    <c:plotArea>
      <c:layout>
        <c:manualLayout>
          <c:layoutTarget val="inner"/>
          <c:xMode val="edge"/>
          <c:yMode val="edge"/>
          <c:x val="9.5057199728766098E-2"/>
          <c:y val="0.18660148245821068"/>
          <c:w val="0.87438523962639714"/>
          <c:h val="0.62068952126670396"/>
        </c:manualLayout>
      </c:layout>
      <c:barChart>
        <c:barDir val="col"/>
        <c:grouping val="clustered"/>
        <c:varyColors val="0"/>
        <c:ser>
          <c:idx val="0"/>
          <c:order val="0"/>
          <c:tx>
            <c:strRef>
              <c:f>Hoja2!$C$22</c:f>
              <c:strCache>
                <c:ptCount val="1"/>
              </c:strCache>
            </c:strRef>
          </c:tx>
          <c:spPr>
            <a:solidFill>
              <a:schemeClr val="accent6"/>
            </a:solidFill>
            <a:ln>
              <a:noFill/>
            </a:ln>
            <a:effectLst>
              <a:outerShdw blurRad="50800" dist="38100" dir="2700000" algn="tl" rotWithShape="0">
                <a:prstClr val="black">
                  <a:alpha val="40000"/>
                </a:prstClr>
              </a:outerShdw>
            </a:effectLst>
          </c:spPr>
          <c:invertIfNegative val="0"/>
          <c:dPt>
            <c:idx val="8"/>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9"/>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0"/>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Pt>
            <c:idx val="11"/>
            <c:invertIfNegative val="0"/>
            <c:bubble3D val="0"/>
            <c:spPr>
              <a:solidFill>
                <a:schemeClr val="bg1">
                  <a:lumMod val="65000"/>
                </a:schemeClr>
              </a:solidFill>
              <a:ln>
                <a:noFill/>
              </a:ln>
              <a:effectLst>
                <a:outerShdw blurRad="50800" dist="38100" dir="2700000" algn="tl" rotWithShape="0">
                  <a:prstClr val="black">
                    <a:alpha val="40000"/>
                  </a:prstClr>
                </a:outerShdw>
              </a:effectLst>
            </c:spPr>
          </c:dPt>
          <c:dLbls>
            <c:dLbl>
              <c:idx val="8"/>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dLbl>
            <c:numFmt formatCode="#,##0.0" sourceLinked="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Hoja2!$B$23:$B$34</c:f>
              <c:numCache>
                <c:formatCode>General</c:formatCod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numCache>
            </c:numRef>
          </c:cat>
          <c:val>
            <c:numRef>
              <c:f>Hoja2!$C$23:$C$34</c:f>
              <c:numCache>
                <c:formatCode>_-* #.##00\ _€_-;\-* #.##00\ _€_-;_-* "-"??\ _€_-;_-@_-</c:formatCode>
                <c:ptCount val="12"/>
                <c:pt idx="0">
                  <c:v>4.1102343163361095</c:v>
                </c:pt>
                <c:pt idx="1">
                  <c:v>4.972571318227442</c:v>
                </c:pt>
                <c:pt idx="2">
                  <c:v>5.6256748422773386</c:v>
                </c:pt>
                <c:pt idx="3">
                  <c:v>6.0888920627700527</c:v>
                </c:pt>
                <c:pt idx="4">
                  <c:v>5.7540888832562871</c:v>
                </c:pt>
                <c:pt idx="5">
                  <c:v>5.4759380260446466</c:v>
                </c:pt>
                <c:pt idx="6">
                  <c:v>5.4819313720802691</c:v>
                </c:pt>
                <c:pt idx="7">
                  <c:v>4.5403906518305464</c:v>
                </c:pt>
                <c:pt idx="8">
                  <c:v>4.9577711142795753</c:v>
                </c:pt>
                <c:pt idx="9">
                  <c:v>4.888824773154159</c:v>
                </c:pt>
                <c:pt idx="10">
                  <c:v>4.870170446852784</c:v>
                </c:pt>
                <c:pt idx="11">
                  <c:v>4.7898187660629556</c:v>
                </c:pt>
              </c:numCache>
            </c:numRef>
          </c:val>
        </c:ser>
        <c:ser>
          <c:idx val="1"/>
          <c:order val="1"/>
          <c:tx>
            <c:strRef>
              <c:f>Hoja2!$D$22</c:f>
              <c:strCache>
                <c:ptCount val="1"/>
                <c:pt idx="0">
                  <c:v>Bono integrado al salario</c:v>
                </c:pt>
              </c:strCache>
            </c:strRef>
          </c:tx>
          <c:spPr>
            <a:solidFill>
              <a:schemeClr val="accent5"/>
            </a:solidFill>
            <a:ln>
              <a:noFill/>
            </a:ln>
            <a:effectLst>
              <a:outerShdw blurRad="50800" dist="38100" dir="2700000" algn="tl" rotWithShape="0">
                <a:prstClr val="black">
                  <a:alpha val="40000"/>
                </a:prstClr>
              </a:outerShdw>
            </a:effectLst>
          </c:spPr>
          <c:invertIfNegative val="0"/>
          <c:dLbls>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Century Gothic" panose="020B0502020202020204" pitchFamily="34" charset="0"/>
                    <a:ea typeface="+mn-ea"/>
                    <a:cs typeface="+mn-cs"/>
                  </a:defRPr>
                </a:pPr>
                <a:endParaRPr lang="es-ES_trad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Hoja2!$B$23:$B$34</c:f>
              <c:numCache>
                <c:formatCode>General</c:formatCod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numCache>
            </c:numRef>
          </c:cat>
          <c:val>
            <c:numRef>
              <c:f>Hoja2!$D$23:$D$34</c:f>
              <c:numCache>
                <c:formatCode>General</c:formatCode>
                <c:ptCount val="12"/>
                <c:pt idx="8" formatCode="_-* #.##00\ _€_-;\-* #.##00\ _€_-;_-* &quot;-&quot;??\ _€_-;_-@_-">
                  <c:v>5.4577711142795753</c:v>
                </c:pt>
                <c:pt idx="9" formatCode="_-* #.##00\ _€_-;\-* #.##00\ _€_-;_-* &quot;-&quot;??\ _€_-;_-@_-">
                  <c:v>5.3888247731541581</c:v>
                </c:pt>
                <c:pt idx="10" formatCode="_-* #.##00\ _€_-;\-* #.##00\ _€_-;_-* &quot;-&quot;??\ _€_-;_-@_-">
                  <c:v>5.370170446852784</c:v>
                </c:pt>
                <c:pt idx="11" formatCode="_-* #.##00\ _€_-;\-* #.##00\ _€_-;_-* &quot;-&quot;??\ _€_-;_-@_-">
                  <c:v>5.2898187660629556</c:v>
                </c:pt>
              </c:numCache>
            </c:numRef>
          </c:val>
        </c:ser>
        <c:dLbls>
          <c:showLegendKey val="0"/>
          <c:showVal val="0"/>
          <c:showCatName val="0"/>
          <c:showSerName val="0"/>
          <c:showPercent val="0"/>
          <c:showBubbleSize val="0"/>
        </c:dLbls>
        <c:gapWidth val="15"/>
        <c:overlap val="-25"/>
        <c:axId val="109995520"/>
        <c:axId val="109997056"/>
      </c:barChart>
      <c:catAx>
        <c:axId val="10999552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Century Gothic" panose="020B0502020202020204" pitchFamily="34" charset="0"/>
                <a:ea typeface="+mn-ea"/>
                <a:cs typeface="+mn-cs"/>
              </a:defRPr>
            </a:pPr>
            <a:endParaRPr lang="es-ES_tradnl"/>
          </a:p>
        </c:txPr>
        <c:crossAx val="109997056"/>
        <c:crosses val="autoZero"/>
        <c:auto val="1"/>
        <c:lblAlgn val="ctr"/>
        <c:lblOffset val="100"/>
        <c:noMultiLvlLbl val="0"/>
      </c:catAx>
      <c:valAx>
        <c:axId val="109997056"/>
        <c:scaling>
          <c:orientation val="minMax"/>
          <c:max val="7"/>
          <c:min val="3"/>
        </c:scaling>
        <c:delete val="0"/>
        <c:axPos val="l"/>
        <c:majorGridlines>
          <c:spPr>
            <a:ln w="9525" cap="flat" cmpd="sng" algn="ctr">
              <a:solidFill>
                <a:schemeClr val="tx1">
                  <a:lumMod val="15000"/>
                  <a:lumOff val="85000"/>
                </a:schemeClr>
              </a:solidFill>
              <a:round/>
            </a:ln>
            <a:effectLst/>
          </c:spPr>
        </c:majorGridlines>
        <c:numFmt formatCode="_-* #.##00\ _€_-;\-* #.##0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Century Gothic" panose="020B0502020202020204" pitchFamily="34" charset="0"/>
                <a:ea typeface="+mn-ea"/>
                <a:cs typeface="+mn-cs"/>
              </a:defRPr>
            </a:pPr>
            <a:endParaRPr lang="es-ES_tradnl"/>
          </a:p>
        </c:txPr>
        <c:crossAx val="109995520"/>
        <c:crosses val="autoZero"/>
        <c:crossBetween val="between"/>
        <c:majorUnit val="1"/>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solidFill>
            <a:schemeClr val="tx1"/>
          </a:solidFill>
          <a:latin typeface="Century Gothic" panose="020B0502020202020204" pitchFamily="34" charset="0"/>
        </a:defRPr>
      </a:pPr>
      <a:endParaRPr lang="es-ES_tradnl"/>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5">
  <a:schemeClr val="accent2"/>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71A2E0-F371-444E-A982-8CD54009B1ED}" type="doc">
      <dgm:prSet loTypeId="urn:microsoft.com/office/officeart/2008/layout/VerticalCurvedList" loCatId="list" qsTypeId="urn:microsoft.com/office/officeart/2005/8/quickstyle/3d3" qsCatId="3D" csTypeId="urn:microsoft.com/office/officeart/2005/8/colors/accent2_2" csCatId="accent2" phldr="1"/>
      <dgm:spPr/>
      <dgm:t>
        <a:bodyPr/>
        <a:lstStyle/>
        <a:p>
          <a:endParaRPr lang="es-NI"/>
        </a:p>
      </dgm:t>
    </dgm:pt>
    <dgm:pt modelId="{3A542541-DBDF-4D30-8091-C5A5A3A3B523}">
      <dgm:prSet phldrT="[Texto]" custT="1"/>
      <dgm:spPr/>
      <dgm:t>
        <a:bodyPr/>
        <a:lstStyle/>
        <a:p>
          <a:r>
            <a:rPr lang="es-ES" sz="1800" dirty="0" smtClean="0">
              <a:solidFill>
                <a:schemeClr val="bg1"/>
              </a:solidFill>
              <a:effectLst/>
              <a:latin typeface="Century Gothic" pitchFamily="34" charset="0"/>
            </a:rPr>
            <a:t>Consideraciones Generales: supuestos macroeconómicos, fuentes de </a:t>
          </a:r>
          <a:r>
            <a:rPr lang="es-ES" sz="1800" dirty="0" smtClean="0">
              <a:solidFill>
                <a:schemeClr val="bg1"/>
              </a:solidFill>
              <a:effectLst/>
              <a:latin typeface="Century Gothic" pitchFamily="34" charset="0"/>
            </a:rPr>
            <a:t>financiamiento y </a:t>
          </a:r>
          <a:r>
            <a:rPr lang="es-ES" sz="1800" dirty="0" smtClean="0">
              <a:solidFill>
                <a:schemeClr val="bg1"/>
              </a:solidFill>
              <a:effectLst/>
              <a:latin typeface="Century Gothic" pitchFamily="34" charset="0"/>
            </a:rPr>
            <a:t>el balance presupuestario.</a:t>
          </a:r>
          <a:endParaRPr lang="es-NI" sz="1800" dirty="0">
            <a:solidFill>
              <a:schemeClr val="bg1"/>
            </a:solidFill>
            <a:effectLst/>
            <a:latin typeface="Century Gothic" pitchFamily="34" charset="0"/>
          </a:endParaRPr>
        </a:p>
      </dgm:t>
    </dgm:pt>
    <dgm:pt modelId="{FD6440B7-D8AE-4D55-B439-08F09F4B7979}" type="parTrans" cxnId="{12DA1D1F-AFC7-4933-98AF-1430414B27EC}">
      <dgm:prSet/>
      <dgm:spPr/>
      <dgm:t>
        <a:bodyPr/>
        <a:lstStyle/>
        <a:p>
          <a:endParaRPr lang="es-NI" sz="2400">
            <a:solidFill>
              <a:schemeClr val="bg1"/>
            </a:solidFill>
            <a:effectLst/>
            <a:latin typeface="Century Gothic" pitchFamily="34" charset="0"/>
          </a:endParaRPr>
        </a:p>
      </dgm:t>
    </dgm:pt>
    <dgm:pt modelId="{E1245506-FE3C-40DC-8ED2-DDC96565E4D3}" type="sibTrans" cxnId="{12DA1D1F-AFC7-4933-98AF-1430414B27EC}">
      <dgm:prSet/>
      <dgm:spPr/>
      <dgm:t>
        <a:bodyPr/>
        <a:lstStyle/>
        <a:p>
          <a:endParaRPr lang="es-NI" sz="2400">
            <a:solidFill>
              <a:schemeClr val="bg1"/>
            </a:solidFill>
            <a:effectLst/>
            <a:latin typeface="Century Gothic" pitchFamily="34" charset="0"/>
          </a:endParaRPr>
        </a:p>
      </dgm:t>
    </dgm:pt>
    <dgm:pt modelId="{FB36674E-662D-4095-8EE8-9E125B768CB0}">
      <dgm:prSet phldrT="[Texto]" custT="1"/>
      <dgm:spPr/>
      <dgm:t>
        <a:bodyPr/>
        <a:lstStyle/>
        <a:p>
          <a:r>
            <a:rPr lang="es-ES" sz="1800" dirty="0" smtClean="0">
              <a:solidFill>
                <a:schemeClr val="bg1"/>
              </a:solidFill>
              <a:effectLst/>
              <a:latin typeface="Century Gothic" pitchFamily="34" charset="0"/>
            </a:rPr>
            <a:t>Consideraciones sobre el presupuesto de ingresos: los </a:t>
          </a:r>
          <a:r>
            <a:rPr lang="es-ES" sz="1800" dirty="0" smtClean="0">
              <a:solidFill>
                <a:schemeClr val="bg1"/>
              </a:solidFill>
              <a:effectLst/>
              <a:latin typeface="Century Gothic" pitchFamily="34" charset="0"/>
            </a:rPr>
            <a:t>límites </a:t>
          </a:r>
          <a:r>
            <a:rPr lang="es-ES" sz="1800" dirty="0" smtClean="0">
              <a:solidFill>
                <a:schemeClr val="bg1"/>
              </a:solidFill>
              <a:effectLst/>
              <a:latin typeface="Century Gothic" pitchFamily="34" charset="0"/>
            </a:rPr>
            <a:t>de la recaudación.</a:t>
          </a:r>
          <a:endParaRPr lang="es-NI" sz="1800" dirty="0">
            <a:solidFill>
              <a:schemeClr val="bg1"/>
            </a:solidFill>
            <a:effectLst/>
            <a:latin typeface="Century Gothic" pitchFamily="34" charset="0"/>
          </a:endParaRPr>
        </a:p>
      </dgm:t>
    </dgm:pt>
    <dgm:pt modelId="{AFAF7413-0500-4CCD-8D2D-CDE654A4C00D}" type="parTrans" cxnId="{DA77F884-28B1-46FF-83C5-761DB7E53C8F}">
      <dgm:prSet/>
      <dgm:spPr/>
      <dgm:t>
        <a:bodyPr/>
        <a:lstStyle/>
        <a:p>
          <a:endParaRPr lang="es-NI" sz="2400">
            <a:solidFill>
              <a:schemeClr val="bg1"/>
            </a:solidFill>
            <a:effectLst/>
            <a:latin typeface="Century Gothic" pitchFamily="34" charset="0"/>
          </a:endParaRPr>
        </a:p>
      </dgm:t>
    </dgm:pt>
    <dgm:pt modelId="{998CDDBE-69AD-459D-95A1-6598E987CBEF}" type="sibTrans" cxnId="{DA77F884-28B1-46FF-83C5-761DB7E53C8F}">
      <dgm:prSet/>
      <dgm:spPr/>
      <dgm:t>
        <a:bodyPr/>
        <a:lstStyle/>
        <a:p>
          <a:endParaRPr lang="es-NI" sz="2400">
            <a:solidFill>
              <a:schemeClr val="bg1"/>
            </a:solidFill>
            <a:effectLst/>
            <a:latin typeface="Century Gothic" pitchFamily="34" charset="0"/>
          </a:endParaRPr>
        </a:p>
      </dgm:t>
    </dgm:pt>
    <dgm:pt modelId="{92308C18-D09D-4081-B710-AF922925875C}">
      <dgm:prSet phldrT="[Texto]" custT="1"/>
      <dgm:spPr/>
      <dgm:t>
        <a:bodyPr/>
        <a:lstStyle/>
        <a:p>
          <a:r>
            <a:rPr lang="es-ES" sz="1800" dirty="0" smtClean="0">
              <a:solidFill>
                <a:schemeClr val="bg1"/>
              </a:solidFill>
              <a:effectLst/>
              <a:latin typeface="Century Gothic" pitchFamily="34" charset="0"/>
            </a:rPr>
            <a:t>Consideraciones sobre el presupuesto de gastos: El Impacto del Bono Solidario en el Presupuesto.</a:t>
          </a:r>
          <a:endParaRPr lang="es-NI" sz="1800" dirty="0">
            <a:solidFill>
              <a:schemeClr val="bg1"/>
            </a:solidFill>
            <a:effectLst/>
            <a:latin typeface="Century Gothic" pitchFamily="34" charset="0"/>
          </a:endParaRPr>
        </a:p>
      </dgm:t>
    </dgm:pt>
    <dgm:pt modelId="{6AC1C0B5-B569-44C9-A2A6-8DA99BCEFD25}" type="parTrans" cxnId="{28D6F238-B164-4C8C-919E-E2E68281AE80}">
      <dgm:prSet/>
      <dgm:spPr/>
      <dgm:t>
        <a:bodyPr/>
        <a:lstStyle/>
        <a:p>
          <a:endParaRPr lang="es-NI" sz="2400">
            <a:solidFill>
              <a:schemeClr val="bg1"/>
            </a:solidFill>
            <a:effectLst/>
            <a:latin typeface="Century Gothic" pitchFamily="34" charset="0"/>
          </a:endParaRPr>
        </a:p>
      </dgm:t>
    </dgm:pt>
    <dgm:pt modelId="{EC614980-AC4A-409C-9DB1-C781DF928934}" type="sibTrans" cxnId="{28D6F238-B164-4C8C-919E-E2E68281AE80}">
      <dgm:prSet/>
      <dgm:spPr/>
      <dgm:t>
        <a:bodyPr/>
        <a:lstStyle/>
        <a:p>
          <a:endParaRPr lang="es-NI" sz="2400">
            <a:solidFill>
              <a:schemeClr val="bg1"/>
            </a:solidFill>
            <a:effectLst/>
            <a:latin typeface="Century Gothic" pitchFamily="34" charset="0"/>
          </a:endParaRPr>
        </a:p>
      </dgm:t>
    </dgm:pt>
    <dgm:pt modelId="{EAB481F3-6FDA-469A-821D-6CCF37CAC03C}">
      <dgm:prSet phldrT="[Texto]" custT="1"/>
      <dgm:spPr/>
      <dgm:t>
        <a:bodyPr/>
        <a:lstStyle/>
        <a:p>
          <a:r>
            <a:rPr lang="es-ES" sz="1800" dirty="0" smtClean="0">
              <a:solidFill>
                <a:schemeClr val="bg1"/>
              </a:solidFill>
              <a:effectLst/>
              <a:latin typeface="Century Gothic" pitchFamily="34" charset="0"/>
            </a:rPr>
            <a:t>Conclusiones y Recomendaciones.</a:t>
          </a:r>
          <a:endParaRPr lang="es-NI" sz="1800" dirty="0">
            <a:solidFill>
              <a:schemeClr val="bg1"/>
            </a:solidFill>
            <a:effectLst/>
            <a:latin typeface="Century Gothic" pitchFamily="34" charset="0"/>
          </a:endParaRPr>
        </a:p>
      </dgm:t>
    </dgm:pt>
    <dgm:pt modelId="{E4278AA1-0F8C-4C91-8E60-5BBEADB3760F}" type="parTrans" cxnId="{961C96AF-CA6D-4128-A11D-AEA1CEFB627C}">
      <dgm:prSet/>
      <dgm:spPr/>
      <dgm:t>
        <a:bodyPr/>
        <a:lstStyle/>
        <a:p>
          <a:endParaRPr lang="es-NI" sz="2400">
            <a:solidFill>
              <a:schemeClr val="bg1"/>
            </a:solidFill>
            <a:effectLst/>
            <a:latin typeface="Century Gothic" pitchFamily="34" charset="0"/>
          </a:endParaRPr>
        </a:p>
      </dgm:t>
    </dgm:pt>
    <dgm:pt modelId="{C7597B0C-785B-4479-8145-3727E2FEBC27}" type="sibTrans" cxnId="{961C96AF-CA6D-4128-A11D-AEA1CEFB627C}">
      <dgm:prSet/>
      <dgm:spPr/>
      <dgm:t>
        <a:bodyPr/>
        <a:lstStyle/>
        <a:p>
          <a:endParaRPr lang="es-NI" sz="2400">
            <a:solidFill>
              <a:schemeClr val="bg1"/>
            </a:solidFill>
            <a:effectLst/>
            <a:latin typeface="Century Gothic" pitchFamily="34" charset="0"/>
          </a:endParaRPr>
        </a:p>
      </dgm:t>
    </dgm:pt>
    <dgm:pt modelId="{ED02A1D7-3B25-4087-BFEA-83B930057419}">
      <dgm:prSet custT="1"/>
      <dgm:spPr/>
      <dgm:t>
        <a:bodyPr/>
        <a:lstStyle/>
        <a:p>
          <a:r>
            <a:rPr lang="es-ES_tradnl" sz="1800" dirty="0" smtClean="0">
              <a:solidFill>
                <a:schemeClr val="bg1"/>
              </a:solidFill>
              <a:effectLst/>
              <a:latin typeface="Century Gothic" pitchFamily="34" charset="0"/>
            </a:rPr>
            <a:t>Los presupuestos de Salud, Educación y Servicios Económicos.</a:t>
          </a:r>
          <a:endParaRPr lang="es-NI" sz="1800" dirty="0">
            <a:solidFill>
              <a:schemeClr val="bg1"/>
            </a:solidFill>
            <a:effectLst/>
            <a:latin typeface="Century Gothic" pitchFamily="34" charset="0"/>
          </a:endParaRPr>
        </a:p>
      </dgm:t>
    </dgm:pt>
    <dgm:pt modelId="{ACD08EBA-3C28-4F70-B7BD-600CB38E0F8E}" type="sibTrans" cxnId="{7F2BEE99-CFC6-42E8-BEB0-B5D6FCBB22C2}">
      <dgm:prSet/>
      <dgm:spPr/>
      <dgm:t>
        <a:bodyPr/>
        <a:lstStyle/>
        <a:p>
          <a:endParaRPr lang="es-NI" sz="2400">
            <a:solidFill>
              <a:schemeClr val="bg1"/>
            </a:solidFill>
            <a:effectLst/>
            <a:latin typeface="Century Gothic" pitchFamily="34" charset="0"/>
          </a:endParaRPr>
        </a:p>
      </dgm:t>
    </dgm:pt>
    <dgm:pt modelId="{062CD44D-945E-4AA2-BB3A-D8CEC5EC2A4F}" type="parTrans" cxnId="{7F2BEE99-CFC6-42E8-BEB0-B5D6FCBB22C2}">
      <dgm:prSet/>
      <dgm:spPr/>
      <dgm:t>
        <a:bodyPr/>
        <a:lstStyle/>
        <a:p>
          <a:endParaRPr lang="es-NI" sz="2400">
            <a:solidFill>
              <a:schemeClr val="bg1"/>
            </a:solidFill>
            <a:effectLst/>
            <a:latin typeface="Century Gothic" pitchFamily="34" charset="0"/>
          </a:endParaRPr>
        </a:p>
      </dgm:t>
    </dgm:pt>
    <dgm:pt modelId="{A87F4F60-5986-452A-B995-C23384040A69}">
      <dgm:prSet custT="1"/>
      <dgm:spPr/>
      <dgm:t>
        <a:bodyPr/>
        <a:lstStyle/>
        <a:p>
          <a:r>
            <a:rPr lang="es-ES_tradnl" sz="1800" dirty="0" smtClean="0">
              <a:solidFill>
                <a:schemeClr val="bg1"/>
              </a:solidFill>
              <a:effectLst/>
              <a:latin typeface="Century Gothic" pitchFamily="34" charset="0"/>
            </a:rPr>
            <a:t>Avances y </a:t>
          </a:r>
          <a:r>
            <a:rPr lang="es-ES_tradnl" sz="1800" dirty="0" smtClean="0">
              <a:solidFill>
                <a:schemeClr val="bg1"/>
              </a:solidFill>
              <a:effectLst/>
              <a:latin typeface="Century Gothic" pitchFamily="34" charset="0"/>
            </a:rPr>
            <a:t>pendientes </a:t>
          </a:r>
          <a:r>
            <a:rPr lang="es-ES_tradnl" sz="1800" dirty="0" smtClean="0">
              <a:solidFill>
                <a:schemeClr val="bg1"/>
              </a:solidFill>
              <a:effectLst/>
              <a:latin typeface="Century Gothic" pitchFamily="34" charset="0"/>
            </a:rPr>
            <a:t>en Materia de Transparencia: La necesidad de transparentar el gasto tributario y la deuda.  </a:t>
          </a:r>
          <a:endParaRPr lang="es-NI" sz="1800" dirty="0">
            <a:solidFill>
              <a:schemeClr val="bg1"/>
            </a:solidFill>
            <a:effectLst/>
            <a:latin typeface="Century Gothic" pitchFamily="34" charset="0"/>
          </a:endParaRPr>
        </a:p>
      </dgm:t>
    </dgm:pt>
    <dgm:pt modelId="{867BAAA2-709C-4CC5-B810-BA6CB6128DD6}" type="parTrans" cxnId="{1AC604BE-DFFF-4F07-B5B5-E14AB318115B}">
      <dgm:prSet/>
      <dgm:spPr/>
      <dgm:t>
        <a:bodyPr/>
        <a:lstStyle/>
        <a:p>
          <a:endParaRPr lang="es-NI">
            <a:solidFill>
              <a:schemeClr val="bg1"/>
            </a:solidFill>
            <a:effectLst/>
          </a:endParaRPr>
        </a:p>
      </dgm:t>
    </dgm:pt>
    <dgm:pt modelId="{C501741D-D6F7-4719-B038-6068342F55BA}" type="sibTrans" cxnId="{1AC604BE-DFFF-4F07-B5B5-E14AB318115B}">
      <dgm:prSet/>
      <dgm:spPr/>
      <dgm:t>
        <a:bodyPr/>
        <a:lstStyle/>
        <a:p>
          <a:endParaRPr lang="es-NI">
            <a:solidFill>
              <a:schemeClr val="bg1"/>
            </a:solidFill>
            <a:effectLst/>
          </a:endParaRPr>
        </a:p>
      </dgm:t>
    </dgm:pt>
    <dgm:pt modelId="{9B856799-34AB-4EB7-AE7F-6F470F8C3F8A}" type="pres">
      <dgm:prSet presAssocID="{D271A2E0-F371-444E-A982-8CD54009B1ED}" presName="Name0" presStyleCnt="0">
        <dgm:presLayoutVars>
          <dgm:chMax val="7"/>
          <dgm:chPref val="7"/>
          <dgm:dir/>
        </dgm:presLayoutVars>
      </dgm:prSet>
      <dgm:spPr/>
      <dgm:t>
        <a:bodyPr/>
        <a:lstStyle/>
        <a:p>
          <a:endParaRPr lang="es-ES_tradnl"/>
        </a:p>
      </dgm:t>
    </dgm:pt>
    <dgm:pt modelId="{4B1FDB90-533A-4823-A7E0-E82D60C586B6}" type="pres">
      <dgm:prSet presAssocID="{D271A2E0-F371-444E-A982-8CD54009B1ED}" presName="Name1" presStyleCnt="0"/>
      <dgm:spPr/>
      <dgm:t>
        <a:bodyPr/>
        <a:lstStyle/>
        <a:p>
          <a:endParaRPr lang="es-ES"/>
        </a:p>
      </dgm:t>
    </dgm:pt>
    <dgm:pt modelId="{D04483D7-744A-4A57-925B-936A7B5D2A75}" type="pres">
      <dgm:prSet presAssocID="{D271A2E0-F371-444E-A982-8CD54009B1ED}" presName="cycle" presStyleCnt="0"/>
      <dgm:spPr/>
      <dgm:t>
        <a:bodyPr/>
        <a:lstStyle/>
        <a:p>
          <a:endParaRPr lang="es-ES"/>
        </a:p>
      </dgm:t>
    </dgm:pt>
    <dgm:pt modelId="{C4F3C39F-1C35-470E-8958-3298B2C2648C}" type="pres">
      <dgm:prSet presAssocID="{D271A2E0-F371-444E-A982-8CD54009B1ED}" presName="srcNode" presStyleLbl="node1" presStyleIdx="0" presStyleCnt="6"/>
      <dgm:spPr/>
      <dgm:t>
        <a:bodyPr/>
        <a:lstStyle/>
        <a:p>
          <a:endParaRPr lang="es-ES"/>
        </a:p>
      </dgm:t>
    </dgm:pt>
    <dgm:pt modelId="{C195A860-0B3C-46B0-ABBE-477C8774977A}" type="pres">
      <dgm:prSet presAssocID="{D271A2E0-F371-444E-A982-8CD54009B1ED}" presName="conn" presStyleLbl="parChTrans1D2" presStyleIdx="0" presStyleCnt="1"/>
      <dgm:spPr/>
      <dgm:t>
        <a:bodyPr/>
        <a:lstStyle/>
        <a:p>
          <a:endParaRPr lang="es-ES_tradnl"/>
        </a:p>
      </dgm:t>
    </dgm:pt>
    <dgm:pt modelId="{65F855B7-BBA1-468A-A143-17C1A6BE3A9A}" type="pres">
      <dgm:prSet presAssocID="{D271A2E0-F371-444E-A982-8CD54009B1ED}" presName="extraNode" presStyleLbl="node1" presStyleIdx="0" presStyleCnt="6"/>
      <dgm:spPr/>
      <dgm:t>
        <a:bodyPr/>
        <a:lstStyle/>
        <a:p>
          <a:endParaRPr lang="es-ES"/>
        </a:p>
      </dgm:t>
    </dgm:pt>
    <dgm:pt modelId="{B85E5002-65AA-4614-A2DB-1869366D2462}" type="pres">
      <dgm:prSet presAssocID="{D271A2E0-F371-444E-A982-8CD54009B1ED}" presName="dstNode" presStyleLbl="node1" presStyleIdx="0" presStyleCnt="6"/>
      <dgm:spPr/>
      <dgm:t>
        <a:bodyPr/>
        <a:lstStyle/>
        <a:p>
          <a:endParaRPr lang="es-ES"/>
        </a:p>
      </dgm:t>
    </dgm:pt>
    <dgm:pt modelId="{25E39BB7-4F44-4D76-9788-C4C6014BCEAD}" type="pres">
      <dgm:prSet presAssocID="{3A542541-DBDF-4D30-8091-C5A5A3A3B523}" presName="text_1" presStyleLbl="node1" presStyleIdx="0" presStyleCnt="6">
        <dgm:presLayoutVars>
          <dgm:bulletEnabled val="1"/>
        </dgm:presLayoutVars>
      </dgm:prSet>
      <dgm:spPr/>
      <dgm:t>
        <a:bodyPr/>
        <a:lstStyle/>
        <a:p>
          <a:endParaRPr lang="es-NI"/>
        </a:p>
      </dgm:t>
    </dgm:pt>
    <dgm:pt modelId="{F15CB7AB-CD2D-4383-8C08-77DC2A5F8649}" type="pres">
      <dgm:prSet presAssocID="{3A542541-DBDF-4D30-8091-C5A5A3A3B523}" presName="accent_1" presStyleCnt="0"/>
      <dgm:spPr/>
      <dgm:t>
        <a:bodyPr/>
        <a:lstStyle/>
        <a:p>
          <a:endParaRPr lang="es-ES"/>
        </a:p>
      </dgm:t>
    </dgm:pt>
    <dgm:pt modelId="{4416A388-4BC8-4658-AE9A-29DC88294EAF}" type="pres">
      <dgm:prSet presAssocID="{3A542541-DBDF-4D30-8091-C5A5A3A3B523}" presName="accentRepeatNode" presStyleLbl="solidFgAcc1" presStyleIdx="0" presStyleCnt="6"/>
      <dgm:spPr/>
      <dgm:t>
        <a:bodyPr/>
        <a:lstStyle/>
        <a:p>
          <a:endParaRPr lang="es-ES"/>
        </a:p>
      </dgm:t>
    </dgm:pt>
    <dgm:pt modelId="{DDA14542-D014-4547-8BC1-0DB6ED079006}" type="pres">
      <dgm:prSet presAssocID="{FB36674E-662D-4095-8EE8-9E125B768CB0}" presName="text_2" presStyleLbl="node1" presStyleIdx="1" presStyleCnt="6">
        <dgm:presLayoutVars>
          <dgm:bulletEnabled val="1"/>
        </dgm:presLayoutVars>
      </dgm:prSet>
      <dgm:spPr/>
      <dgm:t>
        <a:bodyPr/>
        <a:lstStyle/>
        <a:p>
          <a:endParaRPr lang="es-NI"/>
        </a:p>
      </dgm:t>
    </dgm:pt>
    <dgm:pt modelId="{3A3046DD-50FE-401F-9866-C74BC7A1486D}" type="pres">
      <dgm:prSet presAssocID="{FB36674E-662D-4095-8EE8-9E125B768CB0}" presName="accent_2" presStyleCnt="0"/>
      <dgm:spPr/>
      <dgm:t>
        <a:bodyPr/>
        <a:lstStyle/>
        <a:p>
          <a:endParaRPr lang="es-ES"/>
        </a:p>
      </dgm:t>
    </dgm:pt>
    <dgm:pt modelId="{5197D30D-0D57-4923-ADDF-306A9B13A8EA}" type="pres">
      <dgm:prSet presAssocID="{FB36674E-662D-4095-8EE8-9E125B768CB0}" presName="accentRepeatNode" presStyleLbl="solidFgAcc1" presStyleIdx="1" presStyleCnt="6"/>
      <dgm:spPr/>
      <dgm:t>
        <a:bodyPr/>
        <a:lstStyle/>
        <a:p>
          <a:endParaRPr lang="es-ES"/>
        </a:p>
      </dgm:t>
    </dgm:pt>
    <dgm:pt modelId="{D4D0B788-606F-4189-AA29-0395F7CD2243}" type="pres">
      <dgm:prSet presAssocID="{92308C18-D09D-4081-B710-AF922925875C}" presName="text_3" presStyleLbl="node1" presStyleIdx="2" presStyleCnt="6">
        <dgm:presLayoutVars>
          <dgm:bulletEnabled val="1"/>
        </dgm:presLayoutVars>
      </dgm:prSet>
      <dgm:spPr/>
      <dgm:t>
        <a:bodyPr/>
        <a:lstStyle/>
        <a:p>
          <a:endParaRPr lang="es-NI"/>
        </a:p>
      </dgm:t>
    </dgm:pt>
    <dgm:pt modelId="{EE9212C5-BBCD-4CCB-8E80-DE219B66F75C}" type="pres">
      <dgm:prSet presAssocID="{92308C18-D09D-4081-B710-AF922925875C}" presName="accent_3" presStyleCnt="0"/>
      <dgm:spPr/>
      <dgm:t>
        <a:bodyPr/>
        <a:lstStyle/>
        <a:p>
          <a:endParaRPr lang="es-ES"/>
        </a:p>
      </dgm:t>
    </dgm:pt>
    <dgm:pt modelId="{0930C170-ED46-48D3-996E-030A54A7B578}" type="pres">
      <dgm:prSet presAssocID="{92308C18-D09D-4081-B710-AF922925875C}" presName="accentRepeatNode" presStyleLbl="solidFgAcc1" presStyleIdx="2" presStyleCnt="6"/>
      <dgm:spPr/>
      <dgm:t>
        <a:bodyPr/>
        <a:lstStyle/>
        <a:p>
          <a:endParaRPr lang="es-ES"/>
        </a:p>
      </dgm:t>
    </dgm:pt>
    <dgm:pt modelId="{96CB95CF-D877-4C8B-96A0-614B978E8210}" type="pres">
      <dgm:prSet presAssocID="{ED02A1D7-3B25-4087-BFEA-83B930057419}" presName="text_4" presStyleLbl="node1" presStyleIdx="3" presStyleCnt="6">
        <dgm:presLayoutVars>
          <dgm:bulletEnabled val="1"/>
        </dgm:presLayoutVars>
      </dgm:prSet>
      <dgm:spPr/>
      <dgm:t>
        <a:bodyPr/>
        <a:lstStyle/>
        <a:p>
          <a:endParaRPr lang="es-NI"/>
        </a:p>
      </dgm:t>
    </dgm:pt>
    <dgm:pt modelId="{743BB3B2-B582-4549-8ED6-8A2CCA447F81}" type="pres">
      <dgm:prSet presAssocID="{ED02A1D7-3B25-4087-BFEA-83B930057419}" presName="accent_4" presStyleCnt="0"/>
      <dgm:spPr/>
      <dgm:t>
        <a:bodyPr/>
        <a:lstStyle/>
        <a:p>
          <a:endParaRPr lang="es-ES"/>
        </a:p>
      </dgm:t>
    </dgm:pt>
    <dgm:pt modelId="{94729EFF-76E6-4115-B1A7-81A0D62F7895}" type="pres">
      <dgm:prSet presAssocID="{ED02A1D7-3B25-4087-BFEA-83B930057419}" presName="accentRepeatNode" presStyleLbl="solidFgAcc1" presStyleIdx="3" presStyleCnt="6"/>
      <dgm:spPr/>
      <dgm:t>
        <a:bodyPr/>
        <a:lstStyle/>
        <a:p>
          <a:endParaRPr lang="es-ES"/>
        </a:p>
      </dgm:t>
    </dgm:pt>
    <dgm:pt modelId="{3CB4BC26-0774-4F01-AC96-9D1F299666F1}" type="pres">
      <dgm:prSet presAssocID="{A87F4F60-5986-452A-B995-C23384040A69}" presName="text_5" presStyleLbl="node1" presStyleIdx="4" presStyleCnt="6">
        <dgm:presLayoutVars>
          <dgm:bulletEnabled val="1"/>
        </dgm:presLayoutVars>
      </dgm:prSet>
      <dgm:spPr/>
      <dgm:t>
        <a:bodyPr/>
        <a:lstStyle/>
        <a:p>
          <a:endParaRPr lang="es-NI"/>
        </a:p>
      </dgm:t>
    </dgm:pt>
    <dgm:pt modelId="{42060D12-E0FB-4F51-A0A3-52B93366ECCF}" type="pres">
      <dgm:prSet presAssocID="{A87F4F60-5986-452A-B995-C23384040A69}" presName="accent_5" presStyleCnt="0"/>
      <dgm:spPr/>
    </dgm:pt>
    <dgm:pt modelId="{E4F3A165-4ECD-4B24-9249-A24242C248AD}" type="pres">
      <dgm:prSet presAssocID="{A87F4F60-5986-452A-B995-C23384040A69}" presName="accentRepeatNode" presStyleLbl="solidFgAcc1" presStyleIdx="4" presStyleCnt="6"/>
      <dgm:spPr/>
    </dgm:pt>
    <dgm:pt modelId="{0D3914B3-AC26-4410-A7D5-F9A5F92BCE41}" type="pres">
      <dgm:prSet presAssocID="{EAB481F3-6FDA-469A-821D-6CCF37CAC03C}" presName="text_6" presStyleLbl="node1" presStyleIdx="5" presStyleCnt="6">
        <dgm:presLayoutVars>
          <dgm:bulletEnabled val="1"/>
        </dgm:presLayoutVars>
      </dgm:prSet>
      <dgm:spPr/>
      <dgm:t>
        <a:bodyPr/>
        <a:lstStyle/>
        <a:p>
          <a:endParaRPr lang="es-NI"/>
        </a:p>
      </dgm:t>
    </dgm:pt>
    <dgm:pt modelId="{0C550077-2813-4AC1-95B5-8AC0BF683759}" type="pres">
      <dgm:prSet presAssocID="{EAB481F3-6FDA-469A-821D-6CCF37CAC03C}" presName="accent_6" presStyleCnt="0"/>
      <dgm:spPr/>
    </dgm:pt>
    <dgm:pt modelId="{4E159BA6-D64C-44B7-84A5-88B08801A0E6}" type="pres">
      <dgm:prSet presAssocID="{EAB481F3-6FDA-469A-821D-6CCF37CAC03C}" presName="accentRepeatNode" presStyleLbl="solidFgAcc1" presStyleIdx="5" presStyleCnt="6"/>
      <dgm:spPr/>
      <dgm:t>
        <a:bodyPr/>
        <a:lstStyle/>
        <a:p>
          <a:endParaRPr lang="es-ES"/>
        </a:p>
      </dgm:t>
    </dgm:pt>
  </dgm:ptLst>
  <dgm:cxnLst>
    <dgm:cxn modelId="{B3771810-41C3-40A4-8C6F-711783316FFF}" type="presOf" srcId="{3A542541-DBDF-4D30-8091-C5A5A3A3B523}" destId="{25E39BB7-4F44-4D76-9788-C4C6014BCEAD}" srcOrd="0" destOrd="0" presId="urn:microsoft.com/office/officeart/2008/layout/VerticalCurvedList"/>
    <dgm:cxn modelId="{DA77F884-28B1-46FF-83C5-761DB7E53C8F}" srcId="{D271A2E0-F371-444E-A982-8CD54009B1ED}" destId="{FB36674E-662D-4095-8EE8-9E125B768CB0}" srcOrd="1" destOrd="0" parTransId="{AFAF7413-0500-4CCD-8D2D-CDE654A4C00D}" sibTransId="{998CDDBE-69AD-459D-95A1-6598E987CBEF}"/>
    <dgm:cxn modelId="{1281E839-D89A-459E-8409-AD861425B8B2}" type="presOf" srcId="{ED02A1D7-3B25-4087-BFEA-83B930057419}" destId="{96CB95CF-D877-4C8B-96A0-614B978E8210}" srcOrd="0" destOrd="0" presId="urn:microsoft.com/office/officeart/2008/layout/VerticalCurvedList"/>
    <dgm:cxn modelId="{3B811DC6-930D-4E88-8569-58C818C68582}" type="presOf" srcId="{E1245506-FE3C-40DC-8ED2-DDC96565E4D3}" destId="{C195A860-0B3C-46B0-ABBE-477C8774977A}" srcOrd="0" destOrd="0" presId="urn:microsoft.com/office/officeart/2008/layout/VerticalCurvedList"/>
    <dgm:cxn modelId="{12DA1D1F-AFC7-4933-98AF-1430414B27EC}" srcId="{D271A2E0-F371-444E-A982-8CD54009B1ED}" destId="{3A542541-DBDF-4D30-8091-C5A5A3A3B523}" srcOrd="0" destOrd="0" parTransId="{FD6440B7-D8AE-4D55-B439-08F09F4B7979}" sibTransId="{E1245506-FE3C-40DC-8ED2-DDC96565E4D3}"/>
    <dgm:cxn modelId="{9F18809B-3BE7-40E5-8002-3CE873B6CBB7}" type="presOf" srcId="{EAB481F3-6FDA-469A-821D-6CCF37CAC03C}" destId="{0D3914B3-AC26-4410-A7D5-F9A5F92BCE41}" srcOrd="0" destOrd="0" presId="urn:microsoft.com/office/officeart/2008/layout/VerticalCurvedList"/>
    <dgm:cxn modelId="{7794A741-A48A-4BEF-8E87-33A9D9B415A3}" type="presOf" srcId="{FB36674E-662D-4095-8EE8-9E125B768CB0}" destId="{DDA14542-D014-4547-8BC1-0DB6ED079006}" srcOrd="0" destOrd="0" presId="urn:microsoft.com/office/officeart/2008/layout/VerticalCurvedList"/>
    <dgm:cxn modelId="{C24AD81C-211A-4526-8B75-22EC00499804}" type="presOf" srcId="{D271A2E0-F371-444E-A982-8CD54009B1ED}" destId="{9B856799-34AB-4EB7-AE7F-6F470F8C3F8A}" srcOrd="0" destOrd="0" presId="urn:microsoft.com/office/officeart/2008/layout/VerticalCurvedList"/>
    <dgm:cxn modelId="{28D6F238-B164-4C8C-919E-E2E68281AE80}" srcId="{D271A2E0-F371-444E-A982-8CD54009B1ED}" destId="{92308C18-D09D-4081-B710-AF922925875C}" srcOrd="2" destOrd="0" parTransId="{6AC1C0B5-B569-44C9-A2A6-8DA99BCEFD25}" sibTransId="{EC614980-AC4A-409C-9DB1-C781DF928934}"/>
    <dgm:cxn modelId="{961C96AF-CA6D-4128-A11D-AEA1CEFB627C}" srcId="{D271A2E0-F371-444E-A982-8CD54009B1ED}" destId="{EAB481F3-6FDA-469A-821D-6CCF37CAC03C}" srcOrd="5" destOrd="0" parTransId="{E4278AA1-0F8C-4C91-8E60-5BBEADB3760F}" sibTransId="{C7597B0C-785B-4479-8145-3727E2FEBC27}"/>
    <dgm:cxn modelId="{1AC604BE-DFFF-4F07-B5B5-E14AB318115B}" srcId="{D271A2E0-F371-444E-A982-8CD54009B1ED}" destId="{A87F4F60-5986-452A-B995-C23384040A69}" srcOrd="4" destOrd="0" parTransId="{867BAAA2-709C-4CC5-B810-BA6CB6128DD6}" sibTransId="{C501741D-D6F7-4719-B038-6068342F55BA}"/>
    <dgm:cxn modelId="{7F2BEE99-CFC6-42E8-BEB0-B5D6FCBB22C2}" srcId="{D271A2E0-F371-444E-A982-8CD54009B1ED}" destId="{ED02A1D7-3B25-4087-BFEA-83B930057419}" srcOrd="3" destOrd="0" parTransId="{062CD44D-945E-4AA2-BB3A-D8CEC5EC2A4F}" sibTransId="{ACD08EBA-3C28-4F70-B7BD-600CB38E0F8E}"/>
    <dgm:cxn modelId="{2DB5ED3E-7DAA-417C-953B-94CB8B8D1C8C}" type="presOf" srcId="{92308C18-D09D-4081-B710-AF922925875C}" destId="{D4D0B788-606F-4189-AA29-0395F7CD2243}" srcOrd="0" destOrd="0" presId="urn:microsoft.com/office/officeart/2008/layout/VerticalCurvedList"/>
    <dgm:cxn modelId="{1C8BB2ED-C71B-4BEE-AFAE-5E7D12861171}" type="presOf" srcId="{A87F4F60-5986-452A-B995-C23384040A69}" destId="{3CB4BC26-0774-4F01-AC96-9D1F299666F1}" srcOrd="0" destOrd="0" presId="urn:microsoft.com/office/officeart/2008/layout/VerticalCurvedList"/>
    <dgm:cxn modelId="{A77DC3FA-EC05-4557-AB95-D3819FDC731E}" type="presParOf" srcId="{9B856799-34AB-4EB7-AE7F-6F470F8C3F8A}" destId="{4B1FDB90-533A-4823-A7E0-E82D60C586B6}" srcOrd="0" destOrd="0" presId="urn:microsoft.com/office/officeart/2008/layout/VerticalCurvedList"/>
    <dgm:cxn modelId="{8A0780A2-F81E-4400-B958-BCAAE3900ABD}" type="presParOf" srcId="{4B1FDB90-533A-4823-A7E0-E82D60C586B6}" destId="{D04483D7-744A-4A57-925B-936A7B5D2A75}" srcOrd="0" destOrd="0" presId="urn:microsoft.com/office/officeart/2008/layout/VerticalCurvedList"/>
    <dgm:cxn modelId="{69795F7D-3FD4-4D7B-A239-0CDDCB4CC945}" type="presParOf" srcId="{D04483D7-744A-4A57-925B-936A7B5D2A75}" destId="{C4F3C39F-1C35-470E-8958-3298B2C2648C}" srcOrd="0" destOrd="0" presId="urn:microsoft.com/office/officeart/2008/layout/VerticalCurvedList"/>
    <dgm:cxn modelId="{FA39799C-3365-48F5-B01E-CA93B040651D}" type="presParOf" srcId="{D04483D7-744A-4A57-925B-936A7B5D2A75}" destId="{C195A860-0B3C-46B0-ABBE-477C8774977A}" srcOrd="1" destOrd="0" presId="urn:microsoft.com/office/officeart/2008/layout/VerticalCurvedList"/>
    <dgm:cxn modelId="{3F7CB8DE-9747-4E04-B964-EE23F9C38B4D}" type="presParOf" srcId="{D04483D7-744A-4A57-925B-936A7B5D2A75}" destId="{65F855B7-BBA1-468A-A143-17C1A6BE3A9A}" srcOrd="2" destOrd="0" presId="urn:microsoft.com/office/officeart/2008/layout/VerticalCurvedList"/>
    <dgm:cxn modelId="{C5633FDC-3153-4823-B02F-B097407C2305}" type="presParOf" srcId="{D04483D7-744A-4A57-925B-936A7B5D2A75}" destId="{B85E5002-65AA-4614-A2DB-1869366D2462}" srcOrd="3" destOrd="0" presId="urn:microsoft.com/office/officeart/2008/layout/VerticalCurvedList"/>
    <dgm:cxn modelId="{59214596-580F-47F3-B9E9-2F30CB13EBD6}" type="presParOf" srcId="{4B1FDB90-533A-4823-A7E0-E82D60C586B6}" destId="{25E39BB7-4F44-4D76-9788-C4C6014BCEAD}" srcOrd="1" destOrd="0" presId="urn:microsoft.com/office/officeart/2008/layout/VerticalCurvedList"/>
    <dgm:cxn modelId="{8EF98B34-DFBE-48C8-B688-168BC1630DD7}" type="presParOf" srcId="{4B1FDB90-533A-4823-A7E0-E82D60C586B6}" destId="{F15CB7AB-CD2D-4383-8C08-77DC2A5F8649}" srcOrd="2" destOrd="0" presId="urn:microsoft.com/office/officeart/2008/layout/VerticalCurvedList"/>
    <dgm:cxn modelId="{67644C7F-1D68-47A0-808B-5B10DB7341B8}" type="presParOf" srcId="{F15CB7AB-CD2D-4383-8C08-77DC2A5F8649}" destId="{4416A388-4BC8-4658-AE9A-29DC88294EAF}" srcOrd="0" destOrd="0" presId="urn:microsoft.com/office/officeart/2008/layout/VerticalCurvedList"/>
    <dgm:cxn modelId="{E1734705-34FA-44F6-B5C7-99B0C3E720D3}" type="presParOf" srcId="{4B1FDB90-533A-4823-A7E0-E82D60C586B6}" destId="{DDA14542-D014-4547-8BC1-0DB6ED079006}" srcOrd="3" destOrd="0" presId="urn:microsoft.com/office/officeart/2008/layout/VerticalCurvedList"/>
    <dgm:cxn modelId="{0327B62B-130D-4802-89AB-1A03147EFD94}" type="presParOf" srcId="{4B1FDB90-533A-4823-A7E0-E82D60C586B6}" destId="{3A3046DD-50FE-401F-9866-C74BC7A1486D}" srcOrd="4" destOrd="0" presId="urn:microsoft.com/office/officeart/2008/layout/VerticalCurvedList"/>
    <dgm:cxn modelId="{974DA2F4-9884-49FF-B0FB-DCB014D1CBB6}" type="presParOf" srcId="{3A3046DD-50FE-401F-9866-C74BC7A1486D}" destId="{5197D30D-0D57-4923-ADDF-306A9B13A8EA}" srcOrd="0" destOrd="0" presId="urn:microsoft.com/office/officeart/2008/layout/VerticalCurvedList"/>
    <dgm:cxn modelId="{20DB79F9-79FF-4BD4-9828-59501FC40B9B}" type="presParOf" srcId="{4B1FDB90-533A-4823-A7E0-E82D60C586B6}" destId="{D4D0B788-606F-4189-AA29-0395F7CD2243}" srcOrd="5" destOrd="0" presId="urn:microsoft.com/office/officeart/2008/layout/VerticalCurvedList"/>
    <dgm:cxn modelId="{943BD979-D291-427A-B11F-972D8D3F3F7A}" type="presParOf" srcId="{4B1FDB90-533A-4823-A7E0-E82D60C586B6}" destId="{EE9212C5-BBCD-4CCB-8E80-DE219B66F75C}" srcOrd="6" destOrd="0" presId="urn:microsoft.com/office/officeart/2008/layout/VerticalCurvedList"/>
    <dgm:cxn modelId="{E07F5272-474D-44B8-8F0D-6E4081A2F5C0}" type="presParOf" srcId="{EE9212C5-BBCD-4CCB-8E80-DE219B66F75C}" destId="{0930C170-ED46-48D3-996E-030A54A7B578}" srcOrd="0" destOrd="0" presId="urn:microsoft.com/office/officeart/2008/layout/VerticalCurvedList"/>
    <dgm:cxn modelId="{DC543BF7-4798-4D53-B83C-B7F2568B6758}" type="presParOf" srcId="{4B1FDB90-533A-4823-A7E0-E82D60C586B6}" destId="{96CB95CF-D877-4C8B-96A0-614B978E8210}" srcOrd="7" destOrd="0" presId="urn:microsoft.com/office/officeart/2008/layout/VerticalCurvedList"/>
    <dgm:cxn modelId="{25339040-BB6B-47C6-9236-50F2EF2AD407}" type="presParOf" srcId="{4B1FDB90-533A-4823-A7E0-E82D60C586B6}" destId="{743BB3B2-B582-4549-8ED6-8A2CCA447F81}" srcOrd="8" destOrd="0" presId="urn:microsoft.com/office/officeart/2008/layout/VerticalCurvedList"/>
    <dgm:cxn modelId="{F06F0617-E57F-443D-AF23-A35EE58597F1}" type="presParOf" srcId="{743BB3B2-B582-4549-8ED6-8A2CCA447F81}" destId="{94729EFF-76E6-4115-B1A7-81A0D62F7895}" srcOrd="0" destOrd="0" presId="urn:microsoft.com/office/officeart/2008/layout/VerticalCurvedList"/>
    <dgm:cxn modelId="{A3C7DA6E-9CFA-4DA2-AC48-389DA2D4FD5C}" type="presParOf" srcId="{4B1FDB90-533A-4823-A7E0-E82D60C586B6}" destId="{3CB4BC26-0774-4F01-AC96-9D1F299666F1}" srcOrd="9" destOrd="0" presId="urn:microsoft.com/office/officeart/2008/layout/VerticalCurvedList"/>
    <dgm:cxn modelId="{4D057250-8196-4380-B7BE-26641CE2DD89}" type="presParOf" srcId="{4B1FDB90-533A-4823-A7E0-E82D60C586B6}" destId="{42060D12-E0FB-4F51-A0A3-52B93366ECCF}" srcOrd="10" destOrd="0" presId="urn:microsoft.com/office/officeart/2008/layout/VerticalCurvedList"/>
    <dgm:cxn modelId="{7C9C1F36-7BB5-470F-96BD-CA4275FA990A}" type="presParOf" srcId="{42060D12-E0FB-4F51-A0A3-52B93366ECCF}" destId="{E4F3A165-4ECD-4B24-9249-A24242C248AD}" srcOrd="0" destOrd="0" presId="urn:microsoft.com/office/officeart/2008/layout/VerticalCurvedList"/>
    <dgm:cxn modelId="{F5C90933-E6DB-4A8A-995D-EC42A068ABD4}" type="presParOf" srcId="{4B1FDB90-533A-4823-A7E0-E82D60C586B6}" destId="{0D3914B3-AC26-4410-A7D5-F9A5F92BCE41}" srcOrd="11" destOrd="0" presId="urn:microsoft.com/office/officeart/2008/layout/VerticalCurvedList"/>
    <dgm:cxn modelId="{DC63365B-D9D9-4AE4-BF4F-F1FD679BA628}" type="presParOf" srcId="{4B1FDB90-533A-4823-A7E0-E82D60C586B6}" destId="{0C550077-2813-4AC1-95B5-8AC0BF683759}" srcOrd="12" destOrd="0" presId="urn:microsoft.com/office/officeart/2008/layout/VerticalCurvedList"/>
    <dgm:cxn modelId="{685C23DD-8E70-4C88-9FE6-273C88E84112}" type="presParOf" srcId="{0C550077-2813-4AC1-95B5-8AC0BF683759}" destId="{4E159BA6-D64C-44B7-84A5-88B08801A0E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5A860-0B3C-46B0-ABBE-477C8774977A}">
      <dsp:nvSpPr>
        <dsp:cNvPr id="0" name=""/>
        <dsp:cNvSpPr/>
      </dsp:nvSpPr>
      <dsp:spPr>
        <a:xfrm>
          <a:off x="-6188009" y="-946688"/>
          <a:ext cx="7365985" cy="7365985"/>
        </a:xfrm>
        <a:prstGeom prst="blockArc">
          <a:avLst>
            <a:gd name="adj1" fmla="val 18900000"/>
            <a:gd name="adj2" fmla="val 2700000"/>
            <a:gd name="adj3" fmla="val 293"/>
          </a:avLst>
        </a:prstGeom>
        <a:noFill/>
        <a:ln w="25400" cap="flat" cmpd="sng" algn="ctr">
          <a:solidFill>
            <a:schemeClr val="accent2">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5E39BB7-4F44-4D76-9788-C4C6014BCEAD}">
      <dsp:nvSpPr>
        <dsp:cNvPr id="0" name=""/>
        <dsp:cNvSpPr/>
      </dsp:nvSpPr>
      <dsp:spPr>
        <a:xfrm>
          <a:off x="438632" y="288187"/>
          <a:ext cx="7908869" cy="576156"/>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324" tIns="45720" rIns="45720" bIns="45720" numCol="1" spcCol="1270" anchor="ctr" anchorCtr="0">
          <a:noAutofit/>
        </a:bodyPr>
        <a:lstStyle/>
        <a:p>
          <a:pPr lvl="0" algn="l" defTabSz="800100">
            <a:lnSpc>
              <a:spcPct val="90000"/>
            </a:lnSpc>
            <a:spcBef>
              <a:spcPct val="0"/>
            </a:spcBef>
            <a:spcAft>
              <a:spcPct val="35000"/>
            </a:spcAft>
          </a:pPr>
          <a:r>
            <a:rPr lang="es-ES" sz="1800" kern="1200" dirty="0" smtClean="0">
              <a:solidFill>
                <a:schemeClr val="bg1"/>
              </a:solidFill>
              <a:effectLst/>
              <a:latin typeface="Century Gothic" pitchFamily="34" charset="0"/>
            </a:rPr>
            <a:t>Consideraciones Generales: supuestos macroeconómicos, fuentes de </a:t>
          </a:r>
          <a:r>
            <a:rPr lang="es-ES" sz="1800" kern="1200" dirty="0" smtClean="0">
              <a:solidFill>
                <a:schemeClr val="bg1"/>
              </a:solidFill>
              <a:effectLst/>
              <a:latin typeface="Century Gothic" pitchFamily="34" charset="0"/>
            </a:rPr>
            <a:t>financiamiento y </a:t>
          </a:r>
          <a:r>
            <a:rPr lang="es-ES" sz="1800" kern="1200" dirty="0" smtClean="0">
              <a:solidFill>
                <a:schemeClr val="bg1"/>
              </a:solidFill>
              <a:effectLst/>
              <a:latin typeface="Century Gothic" pitchFamily="34" charset="0"/>
            </a:rPr>
            <a:t>el balance presupuestario.</a:t>
          </a:r>
          <a:endParaRPr lang="es-NI" sz="1800" kern="1200" dirty="0">
            <a:solidFill>
              <a:schemeClr val="bg1"/>
            </a:solidFill>
            <a:effectLst/>
            <a:latin typeface="Century Gothic" pitchFamily="34" charset="0"/>
          </a:endParaRPr>
        </a:p>
      </dsp:txBody>
      <dsp:txXfrm>
        <a:off x="438632" y="288187"/>
        <a:ext cx="7908869" cy="576156"/>
      </dsp:txXfrm>
    </dsp:sp>
    <dsp:sp modelId="{4416A388-4BC8-4658-AE9A-29DC88294EAF}">
      <dsp:nvSpPr>
        <dsp:cNvPr id="0" name=""/>
        <dsp:cNvSpPr/>
      </dsp:nvSpPr>
      <dsp:spPr>
        <a:xfrm>
          <a:off x="78535" y="216168"/>
          <a:ext cx="720195" cy="72019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DDA14542-D014-4547-8BC1-0DB6ED079006}">
      <dsp:nvSpPr>
        <dsp:cNvPr id="0" name=""/>
        <dsp:cNvSpPr/>
      </dsp:nvSpPr>
      <dsp:spPr>
        <a:xfrm>
          <a:off x="912560" y="1152312"/>
          <a:ext cx="7434941" cy="576156"/>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324" tIns="45720" rIns="45720" bIns="45720" numCol="1" spcCol="1270" anchor="ctr" anchorCtr="0">
          <a:noAutofit/>
        </a:bodyPr>
        <a:lstStyle/>
        <a:p>
          <a:pPr lvl="0" algn="l" defTabSz="800100">
            <a:lnSpc>
              <a:spcPct val="90000"/>
            </a:lnSpc>
            <a:spcBef>
              <a:spcPct val="0"/>
            </a:spcBef>
            <a:spcAft>
              <a:spcPct val="35000"/>
            </a:spcAft>
          </a:pPr>
          <a:r>
            <a:rPr lang="es-ES" sz="1800" kern="1200" dirty="0" smtClean="0">
              <a:solidFill>
                <a:schemeClr val="bg1"/>
              </a:solidFill>
              <a:effectLst/>
              <a:latin typeface="Century Gothic" pitchFamily="34" charset="0"/>
            </a:rPr>
            <a:t>Consideraciones sobre el presupuesto de ingresos: los </a:t>
          </a:r>
          <a:r>
            <a:rPr lang="es-ES" sz="1800" kern="1200" dirty="0" smtClean="0">
              <a:solidFill>
                <a:schemeClr val="bg1"/>
              </a:solidFill>
              <a:effectLst/>
              <a:latin typeface="Century Gothic" pitchFamily="34" charset="0"/>
            </a:rPr>
            <a:t>límites </a:t>
          </a:r>
          <a:r>
            <a:rPr lang="es-ES" sz="1800" kern="1200" dirty="0" smtClean="0">
              <a:solidFill>
                <a:schemeClr val="bg1"/>
              </a:solidFill>
              <a:effectLst/>
              <a:latin typeface="Century Gothic" pitchFamily="34" charset="0"/>
            </a:rPr>
            <a:t>de la recaudación.</a:t>
          </a:r>
          <a:endParaRPr lang="es-NI" sz="1800" kern="1200" dirty="0">
            <a:solidFill>
              <a:schemeClr val="bg1"/>
            </a:solidFill>
            <a:effectLst/>
            <a:latin typeface="Century Gothic" pitchFamily="34" charset="0"/>
          </a:endParaRPr>
        </a:p>
      </dsp:txBody>
      <dsp:txXfrm>
        <a:off x="912560" y="1152312"/>
        <a:ext cx="7434941" cy="576156"/>
      </dsp:txXfrm>
    </dsp:sp>
    <dsp:sp modelId="{5197D30D-0D57-4923-ADDF-306A9B13A8EA}">
      <dsp:nvSpPr>
        <dsp:cNvPr id="0" name=""/>
        <dsp:cNvSpPr/>
      </dsp:nvSpPr>
      <dsp:spPr>
        <a:xfrm>
          <a:off x="552463" y="1080292"/>
          <a:ext cx="720195" cy="72019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D4D0B788-606F-4189-AA29-0395F7CD2243}">
      <dsp:nvSpPr>
        <dsp:cNvPr id="0" name=""/>
        <dsp:cNvSpPr/>
      </dsp:nvSpPr>
      <dsp:spPr>
        <a:xfrm>
          <a:off x="1129276" y="2016437"/>
          <a:ext cx="7218225" cy="576156"/>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324" tIns="45720" rIns="45720" bIns="45720" numCol="1" spcCol="1270" anchor="ctr" anchorCtr="0">
          <a:noAutofit/>
        </a:bodyPr>
        <a:lstStyle/>
        <a:p>
          <a:pPr lvl="0" algn="l" defTabSz="800100">
            <a:lnSpc>
              <a:spcPct val="90000"/>
            </a:lnSpc>
            <a:spcBef>
              <a:spcPct val="0"/>
            </a:spcBef>
            <a:spcAft>
              <a:spcPct val="35000"/>
            </a:spcAft>
          </a:pPr>
          <a:r>
            <a:rPr lang="es-ES" sz="1800" kern="1200" dirty="0" smtClean="0">
              <a:solidFill>
                <a:schemeClr val="bg1"/>
              </a:solidFill>
              <a:effectLst/>
              <a:latin typeface="Century Gothic" pitchFamily="34" charset="0"/>
            </a:rPr>
            <a:t>Consideraciones sobre el presupuesto de gastos: El Impacto del Bono Solidario en el Presupuesto.</a:t>
          </a:r>
          <a:endParaRPr lang="es-NI" sz="1800" kern="1200" dirty="0">
            <a:solidFill>
              <a:schemeClr val="bg1"/>
            </a:solidFill>
            <a:effectLst/>
            <a:latin typeface="Century Gothic" pitchFamily="34" charset="0"/>
          </a:endParaRPr>
        </a:p>
      </dsp:txBody>
      <dsp:txXfrm>
        <a:off x="1129276" y="2016437"/>
        <a:ext cx="7218225" cy="576156"/>
      </dsp:txXfrm>
    </dsp:sp>
    <dsp:sp modelId="{0930C170-ED46-48D3-996E-030A54A7B578}">
      <dsp:nvSpPr>
        <dsp:cNvPr id="0" name=""/>
        <dsp:cNvSpPr/>
      </dsp:nvSpPr>
      <dsp:spPr>
        <a:xfrm>
          <a:off x="769178" y="1944417"/>
          <a:ext cx="720195" cy="72019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96CB95CF-D877-4C8B-96A0-614B978E8210}">
      <dsp:nvSpPr>
        <dsp:cNvPr id="0" name=""/>
        <dsp:cNvSpPr/>
      </dsp:nvSpPr>
      <dsp:spPr>
        <a:xfrm>
          <a:off x="1129276" y="2880014"/>
          <a:ext cx="7218225" cy="576156"/>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324" tIns="45720" rIns="45720" bIns="45720" numCol="1" spcCol="1270" anchor="ctr" anchorCtr="0">
          <a:noAutofit/>
        </a:bodyPr>
        <a:lstStyle/>
        <a:p>
          <a:pPr lvl="0" algn="l" defTabSz="800100">
            <a:lnSpc>
              <a:spcPct val="90000"/>
            </a:lnSpc>
            <a:spcBef>
              <a:spcPct val="0"/>
            </a:spcBef>
            <a:spcAft>
              <a:spcPct val="35000"/>
            </a:spcAft>
          </a:pPr>
          <a:r>
            <a:rPr lang="es-ES_tradnl" sz="1800" kern="1200" dirty="0" smtClean="0">
              <a:solidFill>
                <a:schemeClr val="bg1"/>
              </a:solidFill>
              <a:effectLst/>
              <a:latin typeface="Century Gothic" pitchFamily="34" charset="0"/>
            </a:rPr>
            <a:t>Los presupuestos de Salud, Educación y Servicios Económicos.</a:t>
          </a:r>
          <a:endParaRPr lang="es-NI" sz="1800" kern="1200" dirty="0">
            <a:solidFill>
              <a:schemeClr val="bg1"/>
            </a:solidFill>
            <a:effectLst/>
            <a:latin typeface="Century Gothic" pitchFamily="34" charset="0"/>
          </a:endParaRPr>
        </a:p>
      </dsp:txBody>
      <dsp:txXfrm>
        <a:off x="1129276" y="2880014"/>
        <a:ext cx="7218225" cy="576156"/>
      </dsp:txXfrm>
    </dsp:sp>
    <dsp:sp modelId="{94729EFF-76E6-4115-B1A7-81A0D62F7895}">
      <dsp:nvSpPr>
        <dsp:cNvPr id="0" name=""/>
        <dsp:cNvSpPr/>
      </dsp:nvSpPr>
      <dsp:spPr>
        <a:xfrm>
          <a:off x="769178" y="2807995"/>
          <a:ext cx="720195" cy="72019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3CB4BC26-0774-4F01-AC96-9D1F299666F1}">
      <dsp:nvSpPr>
        <dsp:cNvPr id="0" name=""/>
        <dsp:cNvSpPr/>
      </dsp:nvSpPr>
      <dsp:spPr>
        <a:xfrm>
          <a:off x="912560" y="3744139"/>
          <a:ext cx="7434941" cy="576156"/>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324" tIns="45720" rIns="45720" bIns="45720" numCol="1" spcCol="1270" anchor="ctr" anchorCtr="0">
          <a:noAutofit/>
        </a:bodyPr>
        <a:lstStyle/>
        <a:p>
          <a:pPr lvl="0" algn="l" defTabSz="800100">
            <a:lnSpc>
              <a:spcPct val="90000"/>
            </a:lnSpc>
            <a:spcBef>
              <a:spcPct val="0"/>
            </a:spcBef>
            <a:spcAft>
              <a:spcPct val="35000"/>
            </a:spcAft>
          </a:pPr>
          <a:r>
            <a:rPr lang="es-ES_tradnl" sz="1800" kern="1200" dirty="0" smtClean="0">
              <a:solidFill>
                <a:schemeClr val="bg1"/>
              </a:solidFill>
              <a:effectLst/>
              <a:latin typeface="Century Gothic" pitchFamily="34" charset="0"/>
            </a:rPr>
            <a:t>Avances y </a:t>
          </a:r>
          <a:r>
            <a:rPr lang="es-ES_tradnl" sz="1800" kern="1200" dirty="0" smtClean="0">
              <a:solidFill>
                <a:schemeClr val="bg1"/>
              </a:solidFill>
              <a:effectLst/>
              <a:latin typeface="Century Gothic" pitchFamily="34" charset="0"/>
            </a:rPr>
            <a:t>pendientes </a:t>
          </a:r>
          <a:r>
            <a:rPr lang="es-ES_tradnl" sz="1800" kern="1200" dirty="0" smtClean="0">
              <a:solidFill>
                <a:schemeClr val="bg1"/>
              </a:solidFill>
              <a:effectLst/>
              <a:latin typeface="Century Gothic" pitchFamily="34" charset="0"/>
            </a:rPr>
            <a:t>en Materia de Transparencia: La necesidad de transparentar el gasto tributario y la deuda.  </a:t>
          </a:r>
          <a:endParaRPr lang="es-NI" sz="1800" kern="1200" dirty="0">
            <a:solidFill>
              <a:schemeClr val="bg1"/>
            </a:solidFill>
            <a:effectLst/>
            <a:latin typeface="Century Gothic" pitchFamily="34" charset="0"/>
          </a:endParaRPr>
        </a:p>
      </dsp:txBody>
      <dsp:txXfrm>
        <a:off x="912560" y="3744139"/>
        <a:ext cx="7434941" cy="576156"/>
      </dsp:txXfrm>
    </dsp:sp>
    <dsp:sp modelId="{E4F3A165-4ECD-4B24-9249-A24242C248AD}">
      <dsp:nvSpPr>
        <dsp:cNvPr id="0" name=""/>
        <dsp:cNvSpPr/>
      </dsp:nvSpPr>
      <dsp:spPr>
        <a:xfrm>
          <a:off x="552463" y="3672119"/>
          <a:ext cx="720195" cy="72019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0D3914B3-AC26-4410-A7D5-F9A5F92BCE41}">
      <dsp:nvSpPr>
        <dsp:cNvPr id="0" name=""/>
        <dsp:cNvSpPr/>
      </dsp:nvSpPr>
      <dsp:spPr>
        <a:xfrm>
          <a:off x="438632" y="4608264"/>
          <a:ext cx="7908869" cy="576156"/>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324" tIns="45720" rIns="45720" bIns="45720" numCol="1" spcCol="1270" anchor="ctr" anchorCtr="0">
          <a:noAutofit/>
        </a:bodyPr>
        <a:lstStyle/>
        <a:p>
          <a:pPr lvl="0" algn="l" defTabSz="800100">
            <a:lnSpc>
              <a:spcPct val="90000"/>
            </a:lnSpc>
            <a:spcBef>
              <a:spcPct val="0"/>
            </a:spcBef>
            <a:spcAft>
              <a:spcPct val="35000"/>
            </a:spcAft>
          </a:pPr>
          <a:r>
            <a:rPr lang="es-ES" sz="1800" kern="1200" dirty="0" smtClean="0">
              <a:solidFill>
                <a:schemeClr val="bg1"/>
              </a:solidFill>
              <a:effectLst/>
              <a:latin typeface="Century Gothic" pitchFamily="34" charset="0"/>
            </a:rPr>
            <a:t>Conclusiones y Recomendaciones.</a:t>
          </a:r>
          <a:endParaRPr lang="es-NI" sz="1800" kern="1200" dirty="0">
            <a:solidFill>
              <a:schemeClr val="bg1"/>
            </a:solidFill>
            <a:effectLst/>
            <a:latin typeface="Century Gothic" pitchFamily="34" charset="0"/>
          </a:endParaRPr>
        </a:p>
      </dsp:txBody>
      <dsp:txXfrm>
        <a:off x="438632" y="4608264"/>
        <a:ext cx="7908869" cy="576156"/>
      </dsp:txXfrm>
    </dsp:sp>
    <dsp:sp modelId="{4E159BA6-D64C-44B7-84A5-88B08801A0E6}">
      <dsp:nvSpPr>
        <dsp:cNvPr id="0" name=""/>
        <dsp:cNvSpPr/>
      </dsp:nvSpPr>
      <dsp:spPr>
        <a:xfrm>
          <a:off x="78535" y="4536244"/>
          <a:ext cx="720195" cy="72019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0.92691</cdr:y>
    </cdr:from>
    <cdr:to>
      <cdr:x>0.95361</cdr:x>
      <cdr:y>1</cdr:y>
    </cdr:to>
    <cdr:sp macro="" textlink="">
      <cdr:nvSpPr>
        <cdr:cNvPr id="3" name="CuadroTexto 2"/>
        <cdr:cNvSpPr txBox="1"/>
      </cdr:nvSpPr>
      <cdr:spPr>
        <a:xfrm xmlns:a="http://schemas.openxmlformats.org/drawingml/2006/main">
          <a:off x="0" y="2877506"/>
          <a:ext cx="3296042" cy="2269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800" dirty="0">
              <a:latin typeface="Century Gothic" panose="020B0502020202020204" pitchFamily="34" charset="0"/>
            </a:rPr>
            <a:t>Fuente: WEO,</a:t>
          </a:r>
          <a:r>
            <a:rPr lang="" sz="800" baseline="0" dirty="0">
              <a:latin typeface="Century Gothic" panose="020B0502020202020204" pitchFamily="34" charset="0"/>
            </a:rPr>
            <a:t> FMI, octubre 2013</a:t>
          </a:r>
          <a:endParaRPr lang="es-ES" sz="800" dirty="0">
            <a:latin typeface="Century Gothic" panose="020B0502020202020204" pitchFamily="34"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0.01202</cdr:x>
      <cdr:y>0.93905</cdr:y>
    </cdr:from>
    <cdr:to>
      <cdr:x>0.95995</cdr:x>
      <cdr:y>0.9894</cdr:y>
    </cdr:to>
    <cdr:sp macro="" textlink="">
      <cdr:nvSpPr>
        <cdr:cNvPr id="2" name="1 CuadroTexto"/>
        <cdr:cNvSpPr txBox="1"/>
      </cdr:nvSpPr>
      <cdr:spPr>
        <a:xfrm xmlns:a="http://schemas.openxmlformats.org/drawingml/2006/main">
          <a:off x="94343" y="3600400"/>
          <a:ext cx="7440182" cy="193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NI" sz="900" dirty="0">
              <a:latin typeface="Century Gothic" panose="020B0502020202020204" pitchFamily="34" charset="0"/>
            </a:rPr>
            <a:t>Fuente:</a:t>
          </a:r>
          <a:r>
            <a:rPr lang="es-NI" sz="900" baseline="0" dirty="0">
              <a:latin typeface="Century Gothic" panose="020B0502020202020204" pitchFamily="34" charset="0"/>
            </a:rPr>
            <a:t> Elaboración propia con datos del presupuesto modificado 2013 y proyecto de presupuesto 2014.</a:t>
          </a:r>
          <a:endParaRPr lang="es-NI" sz="900" dirty="0">
            <a:latin typeface="Century Gothic" panose="020B0502020202020204" pitchFamily="34" charset="0"/>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0.00053</cdr:x>
      <cdr:y>0.89842</cdr:y>
    </cdr:from>
    <cdr:to>
      <cdr:x>0.97009</cdr:x>
      <cdr:y>0.99635</cdr:y>
    </cdr:to>
    <cdr:sp macro="" textlink="">
      <cdr:nvSpPr>
        <cdr:cNvPr id="2" name="1 CuadroTexto"/>
        <cdr:cNvSpPr txBox="1"/>
      </cdr:nvSpPr>
      <cdr:spPr>
        <a:xfrm xmlns:a="http://schemas.openxmlformats.org/drawingml/2006/main">
          <a:off x="2443" y="2464534"/>
          <a:ext cx="4432788" cy="2686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NI" sz="1000" dirty="0">
              <a:latin typeface="Century Gothic" panose="020B0502020202020204" pitchFamily="34" charset="0"/>
            </a:rPr>
            <a:t>Fuente: </a:t>
          </a:r>
          <a:r>
            <a:rPr lang="es-NI" sz="1000" dirty="0" smtClean="0">
              <a:latin typeface="Century Gothic" panose="020B0502020202020204" pitchFamily="34" charset="0"/>
            </a:rPr>
            <a:t>Elaboración </a:t>
          </a:r>
          <a:r>
            <a:rPr lang="es-NI" sz="1000" dirty="0">
              <a:latin typeface="Century Gothic" panose="020B0502020202020204" pitchFamily="34" charset="0"/>
            </a:rPr>
            <a:t>propia con datos del MPMP 2014 - 2017</a:t>
          </a: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0.92734</cdr:y>
    </cdr:from>
    <cdr:to>
      <cdr:x>0.96956</cdr:x>
      <cdr:y>1</cdr:y>
    </cdr:to>
    <cdr:sp macro="" textlink="">
      <cdr:nvSpPr>
        <cdr:cNvPr id="2" name="1 CuadroTexto"/>
        <cdr:cNvSpPr txBox="1"/>
      </cdr:nvSpPr>
      <cdr:spPr>
        <a:xfrm xmlns:a="http://schemas.openxmlformats.org/drawingml/2006/main">
          <a:off x="0" y="3675856"/>
          <a:ext cx="7889216"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NI" sz="1000" dirty="0">
              <a:latin typeface="Century Gothic" panose="020B0502020202020204" pitchFamily="34" charset="0"/>
            </a:rPr>
            <a:t>Fuente: </a:t>
          </a:r>
          <a:r>
            <a:rPr lang="es-NI" sz="1000" dirty="0" smtClean="0">
              <a:latin typeface="Century Gothic" panose="020B0502020202020204" pitchFamily="34" charset="0"/>
            </a:rPr>
            <a:t>Elaboración </a:t>
          </a:r>
          <a:r>
            <a:rPr lang="es-NI" sz="1000" dirty="0">
              <a:latin typeface="Century Gothic" panose="020B0502020202020204" pitchFamily="34" charset="0"/>
            </a:rPr>
            <a:t>propia con datos del MPMP 2014 - 2017</a:t>
          </a:r>
        </a:p>
      </cdr:txBody>
    </cdr:sp>
  </cdr:relSizeAnchor>
</c:userShapes>
</file>

<file path=ppt/drawings/drawing13.xml><?xml version="1.0" encoding="utf-8"?>
<c:userShapes xmlns:c="http://schemas.openxmlformats.org/drawingml/2006/chart">
  <cdr:relSizeAnchor xmlns:cdr="http://schemas.openxmlformats.org/drawingml/2006/chartDrawing">
    <cdr:from>
      <cdr:x>0.00733</cdr:x>
      <cdr:y>0.83492</cdr:y>
    </cdr:from>
    <cdr:to>
      <cdr:x>0.86064</cdr:x>
      <cdr:y>0.99594</cdr:y>
    </cdr:to>
    <cdr:sp macro="" textlink="">
      <cdr:nvSpPr>
        <cdr:cNvPr id="2" name="CuadroTexto 1"/>
        <cdr:cNvSpPr txBox="1"/>
      </cdr:nvSpPr>
      <cdr:spPr>
        <a:xfrm xmlns:a="http://schemas.openxmlformats.org/drawingml/2006/main">
          <a:off x="60191" y="3853961"/>
          <a:ext cx="7002318" cy="74324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1000" dirty="0">
              <a:latin typeface="Century Gothic" panose="020B0502020202020204" pitchFamily="34" charset="0"/>
            </a:rPr>
            <a:t>Fuente: CEPALSTAT</a:t>
          </a:r>
        </a:p>
        <a:p xmlns:a="http://schemas.openxmlformats.org/drawingml/2006/main">
          <a:r>
            <a:rPr lang="" sz="1000" dirty="0">
              <a:latin typeface="Century Gothic" panose="020B0502020202020204" pitchFamily="34" charset="0"/>
            </a:rPr>
            <a:t>Promedio regional</a:t>
          </a:r>
          <a:r>
            <a:rPr lang="" sz="1000" baseline="0" dirty="0">
              <a:latin typeface="Century Gothic" panose="020B0502020202020204" pitchFamily="34" charset="0"/>
            </a:rPr>
            <a:t> en 2010 en 12.9; en 2011 en 13.3 y en 2012 en 13.6</a:t>
          </a:r>
        </a:p>
        <a:p xmlns:a="http://schemas.openxmlformats.org/drawingml/2006/main">
          <a:r>
            <a:rPr lang="" sz="1000" baseline="0" dirty="0">
              <a:latin typeface="Century Gothic" panose="020B0502020202020204" pitchFamily="34" charset="0"/>
            </a:rPr>
            <a:t>a: prelimminar</a:t>
          </a:r>
          <a:endParaRPr lang="es-ES" sz="1000" dirty="0">
            <a:latin typeface="Century Gothic" panose="020B0502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0.90643</cdr:y>
    </cdr:from>
    <cdr:to>
      <cdr:x>0.95361</cdr:x>
      <cdr:y>1</cdr:y>
    </cdr:to>
    <cdr:sp macro="" textlink="">
      <cdr:nvSpPr>
        <cdr:cNvPr id="3" name="CuadroTexto 2"/>
        <cdr:cNvSpPr txBox="1"/>
      </cdr:nvSpPr>
      <cdr:spPr>
        <a:xfrm xmlns:a="http://schemas.openxmlformats.org/drawingml/2006/main">
          <a:off x="0" y="2963761"/>
          <a:ext cx="4404138" cy="3059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800">
              <a:latin typeface="Century Gothic" panose="020B0502020202020204" pitchFamily="34" charset="0"/>
            </a:rPr>
            <a:t>Fuente: WEO,</a:t>
          </a:r>
          <a:r>
            <a:rPr lang="" sz="800" baseline="0">
              <a:latin typeface="Century Gothic" panose="020B0502020202020204" pitchFamily="34" charset="0"/>
            </a:rPr>
            <a:t> FMI, octubre 2013</a:t>
          </a:r>
          <a:endParaRPr lang="es-ES" sz="800">
            <a:latin typeface="Century Gothic" panose="020B0502020202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0.92278</cdr:y>
    </cdr:from>
    <cdr:to>
      <cdr:x>0.95361</cdr:x>
      <cdr:y>1</cdr:y>
    </cdr:to>
    <cdr:sp macro="" textlink="">
      <cdr:nvSpPr>
        <cdr:cNvPr id="3" name="CuadroTexto 2"/>
        <cdr:cNvSpPr txBox="1"/>
      </cdr:nvSpPr>
      <cdr:spPr>
        <a:xfrm xmlns:a="http://schemas.openxmlformats.org/drawingml/2006/main">
          <a:off x="0" y="3744416"/>
          <a:ext cx="6660752" cy="3133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800" dirty="0">
              <a:latin typeface="Century Gothic" panose="020B0502020202020204" pitchFamily="34" charset="0"/>
            </a:rPr>
            <a:t>Fuente: WEO,</a:t>
          </a:r>
          <a:r>
            <a:rPr lang="" sz="800" baseline="0" dirty="0">
              <a:latin typeface="Century Gothic" panose="020B0502020202020204" pitchFamily="34" charset="0"/>
            </a:rPr>
            <a:t> FMI, octubre 2013</a:t>
          </a:r>
          <a:endParaRPr lang="es-ES" sz="800" dirty="0">
            <a:latin typeface="Century Gothic" panose="020B050202020202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0.01646</cdr:x>
      <cdr:y>0.90609</cdr:y>
    </cdr:from>
    <cdr:to>
      <cdr:x>0.94856</cdr:x>
      <cdr:y>0.9811</cdr:y>
    </cdr:to>
    <cdr:sp macro="" textlink="">
      <cdr:nvSpPr>
        <cdr:cNvPr id="2" name="CuadroTexto 1"/>
        <cdr:cNvSpPr txBox="1"/>
      </cdr:nvSpPr>
      <cdr:spPr>
        <a:xfrm xmlns:a="http://schemas.openxmlformats.org/drawingml/2006/main">
          <a:off x="75259" y="2841037"/>
          <a:ext cx="4261556" cy="2351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800" dirty="0">
              <a:latin typeface="Century Gothic" panose="020B0502020202020204" pitchFamily="34" charset="0"/>
            </a:rPr>
            <a:t>Fuente:</a:t>
          </a:r>
          <a:r>
            <a:rPr lang="" sz="800" baseline="0" dirty="0">
              <a:latin typeface="Century Gothic" panose="020B0502020202020204" pitchFamily="34" charset="0"/>
            </a:rPr>
            <a:t> </a:t>
          </a:r>
          <a:r>
            <a:rPr lang="" sz="800" baseline="0" dirty="0" smtClean="0">
              <a:latin typeface="Century Gothic" panose="020B0502020202020204" pitchFamily="34" charset="0"/>
            </a:rPr>
            <a:t>Elaboración </a:t>
          </a:r>
          <a:r>
            <a:rPr lang="" sz="800" baseline="0" dirty="0">
              <a:latin typeface="Century Gothic" panose="020B0502020202020204" pitchFamily="34" charset="0"/>
            </a:rPr>
            <a:t>propia con datos del MHCP y MPMP 2014-2017</a:t>
          </a:r>
          <a:endParaRPr lang="es-ES" sz="800" dirty="0">
            <a:latin typeface="Century Gothic" panose="020B050202020202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0.01646</cdr:x>
      <cdr:y>0.90609</cdr:y>
    </cdr:from>
    <cdr:to>
      <cdr:x>0.94856</cdr:x>
      <cdr:y>0.9811</cdr:y>
    </cdr:to>
    <cdr:sp macro="" textlink="">
      <cdr:nvSpPr>
        <cdr:cNvPr id="2" name="CuadroTexto 1"/>
        <cdr:cNvSpPr txBox="1"/>
      </cdr:nvSpPr>
      <cdr:spPr>
        <a:xfrm xmlns:a="http://schemas.openxmlformats.org/drawingml/2006/main">
          <a:off x="75259" y="2841037"/>
          <a:ext cx="4261556" cy="2351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800" dirty="0">
              <a:latin typeface="Century Gothic" panose="020B0502020202020204" pitchFamily="34" charset="0"/>
            </a:rPr>
            <a:t>Fuente:</a:t>
          </a:r>
          <a:r>
            <a:rPr lang="" sz="800" baseline="0" dirty="0">
              <a:latin typeface="Century Gothic" panose="020B0502020202020204" pitchFamily="34" charset="0"/>
            </a:rPr>
            <a:t> </a:t>
          </a:r>
          <a:r>
            <a:rPr lang="" sz="800" baseline="0" dirty="0" smtClean="0">
              <a:latin typeface="Century Gothic" panose="020B0502020202020204" pitchFamily="34" charset="0"/>
            </a:rPr>
            <a:t>Elaboración </a:t>
          </a:r>
          <a:r>
            <a:rPr lang="" sz="800" baseline="0" dirty="0">
              <a:latin typeface="Century Gothic" panose="020B0502020202020204" pitchFamily="34" charset="0"/>
            </a:rPr>
            <a:t>propia con datos del MHCP y MPMP 2014-2017</a:t>
          </a:r>
          <a:endParaRPr lang="es-ES" sz="800" dirty="0">
            <a:latin typeface="Century Gothic" panose="020B0502020202020204" pitchFamily="34"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0.01646</cdr:x>
      <cdr:y>0.90609</cdr:y>
    </cdr:from>
    <cdr:to>
      <cdr:x>0.94856</cdr:x>
      <cdr:y>0.9811</cdr:y>
    </cdr:to>
    <cdr:sp macro="" textlink="">
      <cdr:nvSpPr>
        <cdr:cNvPr id="2" name="CuadroTexto 1"/>
        <cdr:cNvSpPr txBox="1"/>
      </cdr:nvSpPr>
      <cdr:spPr>
        <a:xfrm xmlns:a="http://schemas.openxmlformats.org/drawingml/2006/main">
          <a:off x="75259" y="2841037"/>
          <a:ext cx="4261556" cy="2351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800" dirty="0">
              <a:latin typeface="Century Gothic" panose="020B0502020202020204" pitchFamily="34" charset="0"/>
            </a:rPr>
            <a:t>Fuente:</a:t>
          </a:r>
          <a:r>
            <a:rPr lang="" sz="800" baseline="0" dirty="0">
              <a:latin typeface="Century Gothic" panose="020B0502020202020204" pitchFamily="34" charset="0"/>
            </a:rPr>
            <a:t> </a:t>
          </a:r>
          <a:r>
            <a:rPr lang="" sz="800" baseline="0" dirty="0" smtClean="0">
              <a:latin typeface="Century Gothic" panose="020B0502020202020204" pitchFamily="34" charset="0"/>
            </a:rPr>
            <a:t>Elaboración </a:t>
          </a:r>
          <a:r>
            <a:rPr lang="" sz="800" baseline="0" dirty="0">
              <a:latin typeface="Century Gothic" panose="020B0502020202020204" pitchFamily="34" charset="0"/>
            </a:rPr>
            <a:t>propia con datos del MHCP y MPMP 2014-2017</a:t>
          </a:r>
          <a:endParaRPr lang="es-ES" sz="800" dirty="0">
            <a:latin typeface="Century Gothic" panose="020B050202020202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0.01646</cdr:x>
      <cdr:y>0.8871</cdr:y>
    </cdr:from>
    <cdr:to>
      <cdr:x>0.94856</cdr:x>
      <cdr:y>0.9811</cdr:y>
    </cdr:to>
    <cdr:sp macro="" textlink="">
      <cdr:nvSpPr>
        <cdr:cNvPr id="2" name="CuadroTexto 1"/>
        <cdr:cNvSpPr txBox="1"/>
      </cdr:nvSpPr>
      <cdr:spPr>
        <a:xfrm xmlns:a="http://schemas.openxmlformats.org/drawingml/2006/main">
          <a:off x="131733" y="3960440"/>
          <a:ext cx="7459813" cy="4196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800" dirty="0">
              <a:latin typeface="Century Gothic" panose="020B0502020202020204" pitchFamily="34" charset="0"/>
            </a:rPr>
            <a:t>Fuente:</a:t>
          </a:r>
          <a:r>
            <a:rPr lang="" sz="800" baseline="0" dirty="0">
              <a:latin typeface="Century Gothic" panose="020B0502020202020204" pitchFamily="34" charset="0"/>
            </a:rPr>
            <a:t> </a:t>
          </a:r>
          <a:r>
            <a:rPr lang="" sz="800" baseline="0" dirty="0" smtClean="0">
              <a:latin typeface="Century Gothic" panose="020B0502020202020204" pitchFamily="34" charset="0"/>
            </a:rPr>
            <a:t>Elaboración </a:t>
          </a:r>
          <a:r>
            <a:rPr lang="" sz="800" baseline="0" dirty="0">
              <a:latin typeface="Century Gothic" panose="020B0502020202020204" pitchFamily="34" charset="0"/>
            </a:rPr>
            <a:t>propia con datos del MHCP y MPMP </a:t>
          </a:r>
          <a:r>
            <a:rPr lang="" sz="800" baseline="0" dirty="0" smtClean="0">
              <a:latin typeface="Century Gothic" panose="020B0502020202020204" pitchFamily="34" charset="0"/>
            </a:rPr>
            <a:t>2014-2017.</a:t>
          </a:r>
        </a:p>
        <a:p xmlns:a="http://schemas.openxmlformats.org/drawingml/2006/main">
          <a:r>
            <a:rPr lang="" sz="800" dirty="0" smtClean="0">
              <a:latin typeface="Century Gothic" panose="020B0502020202020204" pitchFamily="34" charset="0"/>
            </a:rPr>
            <a:t>(</a:t>
          </a:r>
          <a:r>
            <a:rPr lang="" sz="900" dirty="0" smtClean="0">
              <a:latin typeface="Century Gothic" panose="020B0502020202020204" pitchFamily="34" charset="0"/>
            </a:rPr>
            <a:t>*</a:t>
          </a:r>
          <a:r>
            <a:rPr lang="" sz="800" dirty="0" smtClean="0">
              <a:latin typeface="Century Gothic" panose="020B0502020202020204" pitchFamily="34" charset="0"/>
            </a:rPr>
            <a:t>): Gasto sin incluir pago de intereses de la deuda </a:t>
          </a:r>
          <a:r>
            <a:rPr lang="" sz="800" dirty="0" smtClean="0">
              <a:latin typeface="Century Gothic" panose="020B0502020202020204" pitchFamily="34" charset="0"/>
            </a:rPr>
            <a:t>pública</a:t>
          </a:r>
          <a:r>
            <a:rPr lang="" sz="800" dirty="0" smtClean="0">
              <a:latin typeface="Century Gothic" panose="020B0502020202020204" pitchFamily="34" charset="0"/>
            </a:rPr>
            <a:t>.</a:t>
          </a:r>
          <a:endParaRPr lang="es-ES" sz="800" dirty="0">
            <a:latin typeface="Century Gothic" panose="020B050202020202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0.91229</cdr:y>
    </cdr:from>
    <cdr:to>
      <cdr:x>0.82078</cdr:x>
      <cdr:y>1</cdr:y>
    </cdr:to>
    <cdr:sp macro="" textlink="">
      <cdr:nvSpPr>
        <cdr:cNvPr id="3" name="CuadroTexto 2"/>
        <cdr:cNvSpPr txBox="1"/>
      </cdr:nvSpPr>
      <cdr:spPr>
        <a:xfrm xmlns:a="http://schemas.openxmlformats.org/drawingml/2006/main">
          <a:off x="0" y="4228714"/>
          <a:ext cx="5732964" cy="4065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 sz="1000" dirty="0">
              <a:latin typeface="Century Gothic" panose="020B0502020202020204" pitchFamily="34" charset="0"/>
            </a:rPr>
            <a:t>Fuente:</a:t>
          </a:r>
          <a:r>
            <a:rPr lang="" sz="1000" baseline="0" dirty="0">
              <a:latin typeface="Century Gothic" panose="020B0502020202020204" pitchFamily="34" charset="0"/>
            </a:rPr>
            <a:t> Elaborado por Ieepp con base el MPMP 2014 - 2017</a:t>
          </a:r>
          <a:endParaRPr lang="es-ES" sz="1000" dirty="0">
            <a:latin typeface="Century Gothic" panose="020B0502020202020204" pitchFamily="34"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0.00616</cdr:x>
      <cdr:y>0.92081</cdr:y>
    </cdr:from>
    <cdr:to>
      <cdr:x>1</cdr:x>
      <cdr:y>0.98586</cdr:y>
    </cdr:to>
    <cdr:sp macro="" textlink="">
      <cdr:nvSpPr>
        <cdr:cNvPr id="2" name="1 CuadroTexto"/>
        <cdr:cNvSpPr txBox="1"/>
      </cdr:nvSpPr>
      <cdr:spPr>
        <a:xfrm xmlns:a="http://schemas.openxmlformats.org/drawingml/2006/main">
          <a:off x="32526" y="3781890"/>
          <a:ext cx="5250365" cy="2671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NI" sz="1000" dirty="0">
              <a:latin typeface="Century Gothic" panose="020B0502020202020204" pitchFamily="34" charset="0"/>
            </a:rPr>
            <a:t>Fuente: Elaboración propia </a:t>
          </a:r>
          <a:r>
            <a:rPr lang="es-NI" sz="1000" baseline="0" dirty="0">
              <a:latin typeface="Century Gothic" panose="020B0502020202020204" pitchFamily="34" charset="0"/>
            </a:rPr>
            <a:t> sobre la base de l Proyecto de Presupuesto General de la República 2014.</a:t>
          </a:r>
          <a:endParaRPr lang="es-NI" sz="1000" dirty="0">
            <a:latin typeface="Century Gothic" panose="020B0502020202020204" pitchFamily="34"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NI"/>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NI"/>
          </a:p>
        </p:txBody>
      </p:sp>
      <p:sp>
        <p:nvSpPr>
          <p:cNvPr id="4" name="3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76487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3" name="2 Marcador de pie de página"/>
          <p:cNvSpPr>
            <a:spLocks noGrp="1"/>
          </p:cNvSpPr>
          <p:nvPr>
            <p:ph type="ftr" sz="quarter" idx="11"/>
          </p:nvPr>
        </p:nvSpPr>
        <p:spPr/>
        <p:txBody>
          <a:bodyPr/>
          <a:lstStyle/>
          <a:p>
            <a:endParaRPr lang="es-NI"/>
          </a:p>
        </p:txBody>
      </p:sp>
      <p:sp>
        <p:nvSpPr>
          <p:cNvPr id="4" name="3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113076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NI"/>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765736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NI"/>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NI"/>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4196130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NI"/>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4" name="3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1001020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NI"/>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4" name="3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831325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NI"/>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4" name="3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2154523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NI"/>
          </a:p>
        </p:txBody>
      </p:sp>
      <p:sp>
        <p:nvSpPr>
          <p:cNvPr id="3" name="2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4" name="3 Marcador de pie de página"/>
          <p:cNvSpPr>
            <a:spLocks noGrp="1"/>
          </p:cNvSpPr>
          <p:nvPr>
            <p:ph type="ftr" sz="quarter" idx="11"/>
          </p:nvPr>
        </p:nvSpPr>
        <p:spPr/>
        <p:txBody>
          <a:bodyPr/>
          <a:lstStyle/>
          <a:p>
            <a:endParaRPr lang="es-NI"/>
          </a:p>
        </p:txBody>
      </p:sp>
      <p:sp>
        <p:nvSpPr>
          <p:cNvPr id="5" name="4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1377540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NI"/>
          </a:p>
        </p:txBody>
      </p:sp>
      <p:sp>
        <p:nvSpPr>
          <p:cNvPr id="3" name="2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4" name="3 Marcador de pie de página"/>
          <p:cNvSpPr>
            <a:spLocks noGrp="1"/>
          </p:cNvSpPr>
          <p:nvPr>
            <p:ph type="ftr" sz="quarter" idx="11"/>
          </p:nvPr>
        </p:nvSpPr>
        <p:spPr/>
        <p:txBody>
          <a:bodyPr/>
          <a:lstStyle/>
          <a:p>
            <a:endParaRPr lang="es-NI"/>
          </a:p>
        </p:txBody>
      </p:sp>
      <p:sp>
        <p:nvSpPr>
          <p:cNvPr id="5" name="4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388226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NI"/>
          </a:p>
        </p:txBody>
      </p:sp>
      <p:sp>
        <p:nvSpPr>
          <p:cNvPr id="3" name="2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4" name="3 Marcador de pie de página"/>
          <p:cNvSpPr>
            <a:spLocks noGrp="1"/>
          </p:cNvSpPr>
          <p:nvPr>
            <p:ph type="ftr" sz="quarter" idx="11"/>
          </p:nvPr>
        </p:nvSpPr>
        <p:spPr/>
        <p:txBody>
          <a:bodyPr/>
          <a:lstStyle/>
          <a:p>
            <a:endParaRPr lang="es-NI"/>
          </a:p>
        </p:txBody>
      </p:sp>
      <p:sp>
        <p:nvSpPr>
          <p:cNvPr id="5" name="4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2428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NI"/>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5" name="4 Marcador de pie de página"/>
          <p:cNvSpPr>
            <a:spLocks noGrp="1"/>
          </p:cNvSpPr>
          <p:nvPr>
            <p:ph type="ftr" sz="quarter" idx="11"/>
          </p:nvPr>
        </p:nvSpPr>
        <p:spPr/>
        <p:txBody>
          <a:bodyPr/>
          <a:lstStyle/>
          <a:p>
            <a:endParaRPr lang="es-NI"/>
          </a:p>
        </p:txBody>
      </p:sp>
      <p:sp>
        <p:nvSpPr>
          <p:cNvPr id="6" name="5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4176178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NI"/>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5" name="4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6" name="5 Marcador de pie de página"/>
          <p:cNvSpPr>
            <a:spLocks noGrp="1"/>
          </p:cNvSpPr>
          <p:nvPr>
            <p:ph type="ftr" sz="quarter" idx="11"/>
          </p:nvPr>
        </p:nvSpPr>
        <p:spPr/>
        <p:txBody>
          <a:bodyPr/>
          <a:lstStyle/>
          <a:p>
            <a:endParaRPr lang="es-NI"/>
          </a:p>
        </p:txBody>
      </p:sp>
      <p:sp>
        <p:nvSpPr>
          <p:cNvPr id="7" name="6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1771142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NI"/>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7" name="6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8" name="7 Marcador de pie de página"/>
          <p:cNvSpPr>
            <a:spLocks noGrp="1"/>
          </p:cNvSpPr>
          <p:nvPr>
            <p:ph type="ftr" sz="quarter" idx="11"/>
          </p:nvPr>
        </p:nvSpPr>
        <p:spPr/>
        <p:txBody>
          <a:bodyPr/>
          <a:lstStyle/>
          <a:p>
            <a:endParaRPr lang="es-NI"/>
          </a:p>
        </p:txBody>
      </p:sp>
      <p:sp>
        <p:nvSpPr>
          <p:cNvPr id="9" name="8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83628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NI"/>
          </a:p>
        </p:txBody>
      </p:sp>
      <p:sp>
        <p:nvSpPr>
          <p:cNvPr id="3" name="2 Marcador de fecha"/>
          <p:cNvSpPr>
            <a:spLocks noGrp="1"/>
          </p:cNvSpPr>
          <p:nvPr>
            <p:ph type="dt" sz="half" idx="10"/>
          </p:nvPr>
        </p:nvSpPr>
        <p:spPr/>
        <p:txBody>
          <a:bodyPr/>
          <a:lstStyle/>
          <a:p>
            <a:fld id="{7A0EE31B-DFBA-44BB-9E86-D3EC9384E17B}" type="datetimeFigureOut">
              <a:rPr lang="es-NI" smtClean="0"/>
              <a:pPr/>
              <a:t>06/11/2013</a:t>
            </a:fld>
            <a:endParaRPr lang="es-NI"/>
          </a:p>
        </p:txBody>
      </p:sp>
      <p:sp>
        <p:nvSpPr>
          <p:cNvPr id="4" name="3 Marcador de pie de página"/>
          <p:cNvSpPr>
            <a:spLocks noGrp="1"/>
          </p:cNvSpPr>
          <p:nvPr>
            <p:ph type="ftr" sz="quarter" idx="11"/>
          </p:nvPr>
        </p:nvSpPr>
        <p:spPr/>
        <p:txBody>
          <a:bodyPr/>
          <a:lstStyle/>
          <a:p>
            <a:endParaRPr lang="es-NI"/>
          </a:p>
        </p:txBody>
      </p:sp>
      <p:sp>
        <p:nvSpPr>
          <p:cNvPr id="5" name="4 Marcador de número de diapositiva"/>
          <p:cNvSpPr>
            <a:spLocks noGrp="1"/>
          </p:cNvSpPr>
          <p:nvPr>
            <p:ph type="sldNum" sz="quarter" idx="12"/>
          </p:nvPr>
        </p:nvSpPr>
        <p:spPr/>
        <p:txBody>
          <a:bodyPr/>
          <a:lstStyle/>
          <a:p>
            <a:fld id="{1C4AF5FD-6CA5-43F4-A65A-71FFBDD7D836}" type="slidenum">
              <a:rPr lang="es-NI" smtClean="0"/>
              <a:pPr/>
              <a:t>‹Nº›</a:t>
            </a:fld>
            <a:endParaRPr lang="es-NI"/>
          </a:p>
        </p:txBody>
      </p:sp>
    </p:spTree>
    <p:extLst>
      <p:ext uri="{BB962C8B-B14F-4D97-AF65-F5344CB8AC3E}">
        <p14:creationId xmlns:p14="http://schemas.microsoft.com/office/powerpoint/2010/main" val="393840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NI"/>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NI"/>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EE31B-DFBA-44BB-9E86-D3EC9384E17B}" type="datetimeFigureOut">
              <a:rPr lang="es-NI" smtClean="0"/>
              <a:pPr/>
              <a:t>06/11/2013</a:t>
            </a:fld>
            <a:endParaRPr lang="es-NI"/>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NI"/>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AF5FD-6CA5-43F4-A65A-71FFBDD7D836}" type="slidenum">
              <a:rPr lang="es-NI" smtClean="0"/>
              <a:pPr/>
              <a:t>‹Nº›</a:t>
            </a:fld>
            <a:endParaRPr lang="es-NI"/>
          </a:p>
        </p:txBody>
      </p:sp>
    </p:spTree>
    <p:extLst>
      <p:ext uri="{BB962C8B-B14F-4D97-AF65-F5344CB8AC3E}">
        <p14:creationId xmlns:p14="http://schemas.microsoft.com/office/powerpoint/2010/main" val="78631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N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eepp.org/"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transmuni.gob.ni/"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transmuni.gob.ni/"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323528" y="2780928"/>
            <a:ext cx="8496944" cy="1470025"/>
          </a:xfrm>
        </p:spPr>
        <p:txBody>
          <a:bodyPr>
            <a:normAutofit fontScale="90000"/>
          </a:bodyPr>
          <a:lstStyle/>
          <a:p>
            <a:r>
              <a:rPr lang="" sz="2700" b="1" dirty="0" smtClean="0">
                <a:solidFill>
                  <a:srgbClr val="C00000"/>
                </a:solidFill>
                <a:effectLst>
                  <a:outerShdw blurRad="38100" dist="38100" dir="2700000" algn="tl">
                    <a:srgbClr val="000000">
                      <a:alpha val="43137"/>
                    </a:srgbClr>
                  </a:outerShdw>
                </a:effectLst>
                <a:latin typeface="Century Gothic" pitchFamily="34" charset="0"/>
              </a:rPr>
              <a:t>Proyecto de </a:t>
            </a:r>
            <a:r>
              <a:rPr lang="es-ES" sz="2700" b="1" dirty="0" smtClean="0">
                <a:solidFill>
                  <a:srgbClr val="C00000"/>
                </a:solidFill>
                <a:effectLst>
                  <a:outerShdw blurRad="38100" dist="38100" dir="2700000" algn="tl">
                    <a:srgbClr val="000000">
                      <a:alpha val="43137"/>
                    </a:srgbClr>
                  </a:outerShdw>
                </a:effectLst>
                <a:latin typeface="Century Gothic" pitchFamily="34" charset="0"/>
              </a:rPr>
              <a:t>Presupuesto General de la República 201</a:t>
            </a:r>
            <a:r>
              <a:rPr lang="" sz="2700" b="1" dirty="0" smtClean="0">
                <a:solidFill>
                  <a:srgbClr val="C00000"/>
                </a:solidFill>
                <a:effectLst>
                  <a:outerShdw blurRad="38100" dist="38100" dir="2700000" algn="tl">
                    <a:srgbClr val="000000">
                      <a:alpha val="43137"/>
                    </a:srgbClr>
                  </a:outerShdw>
                </a:effectLst>
                <a:latin typeface="Century Gothic" pitchFamily="34" charset="0"/>
              </a:rPr>
              <a:t>4:</a:t>
            </a:r>
            <a:br>
              <a:rPr lang="" sz="2700" b="1" dirty="0" smtClean="0">
                <a:solidFill>
                  <a:srgbClr val="C00000"/>
                </a:solidFill>
                <a:effectLst>
                  <a:outerShdw blurRad="38100" dist="38100" dir="2700000" algn="tl">
                    <a:srgbClr val="000000">
                      <a:alpha val="43137"/>
                    </a:srgbClr>
                  </a:outerShdw>
                </a:effectLst>
                <a:latin typeface="Century Gothic" pitchFamily="34" charset="0"/>
              </a:rPr>
            </a:br>
            <a:r>
              <a:rPr lang="" sz="2200" b="1" dirty="0">
                <a:solidFill>
                  <a:srgbClr val="C00000"/>
                </a:solidFill>
                <a:effectLst>
                  <a:outerShdw blurRad="38100" dist="38100" dir="2700000" algn="tl">
                    <a:srgbClr val="000000">
                      <a:alpha val="43137"/>
                    </a:srgbClr>
                  </a:outerShdw>
                </a:effectLst>
                <a:latin typeface="Century Gothic" pitchFamily="34" charset="0"/>
              </a:rPr>
              <a:t>Consideraciones preliminares</a:t>
            </a:r>
            <a:r>
              <a:rPr lang="" sz="3200" b="1" dirty="0" smtClean="0">
                <a:solidFill>
                  <a:srgbClr val="C00000"/>
                </a:solidFill>
                <a:latin typeface="Century Gothic" pitchFamily="34" charset="0"/>
              </a:rPr>
              <a:t/>
            </a:r>
            <a:br>
              <a:rPr lang="" sz="3200" b="1" dirty="0" smtClean="0">
                <a:solidFill>
                  <a:srgbClr val="C00000"/>
                </a:solidFill>
                <a:latin typeface="Century Gothic" pitchFamily="34" charset="0"/>
              </a:rPr>
            </a:br>
            <a:endParaRPr lang="es-NI" sz="2000" b="1" dirty="0">
              <a:solidFill>
                <a:srgbClr val="C00000"/>
              </a:solidFill>
              <a:latin typeface="Century Gothic" pitchFamily="34" charset="0"/>
            </a:endParaRPr>
          </a:p>
        </p:txBody>
      </p:sp>
      <p:sp>
        <p:nvSpPr>
          <p:cNvPr id="6" name="5 Marcador de número de diapositiva"/>
          <p:cNvSpPr>
            <a:spLocks noGrp="1"/>
          </p:cNvSpPr>
          <p:nvPr>
            <p:ph type="sldNum" sz="quarter" idx="12"/>
          </p:nvPr>
        </p:nvSpPr>
        <p:spPr/>
        <p:txBody>
          <a:bodyPr/>
          <a:lstStyle/>
          <a:p>
            <a:fld id="{78CFB920-34EC-461F-801B-0C99BC4E0A53}" type="slidenum">
              <a:rPr lang="en-US" smtClean="0"/>
              <a:pPr/>
              <a:t>1</a:t>
            </a:fld>
            <a:endParaRPr lang="en-US"/>
          </a:p>
        </p:txBody>
      </p:sp>
      <p:pic>
        <p:nvPicPr>
          <p:cNvPr id="9"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9952" y="376139"/>
            <a:ext cx="3805378" cy="1792160"/>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F:\Respaldo VAIO\Pictures\FOTOS ECONOMIA\Clases NormalON3.JPG"/>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a:stretch>
            <a:fillRect/>
          </a:stretch>
        </p:blipFill>
        <p:spPr bwMode="auto">
          <a:xfrm>
            <a:off x="139960" y="4891766"/>
            <a:ext cx="2559832" cy="1718340"/>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pic>
        <p:nvPicPr>
          <p:cNvPr id="5130" name="Picture 10" descr="https://encrypted-tbn2.gstatic.com/images?q=tbn:ANd9GcTiGx5wX-IZtYPHSh_uPR4Y2iyKv6vhcee1FgGBtwgDrpnI1v15"/>
          <p:cNvPicPr>
            <a:picLocks noChangeAspect="1" noChangeArrowheads="1"/>
          </p:cNvPicPr>
          <p:nvPr/>
        </p:nvPicPr>
        <p:blipFill rotWithShape="1">
          <a:blip r:embed="rId4" cstate="print">
            <a:grayscl/>
            <a:extLst>
              <a:ext uri="{28A0092B-C50C-407E-A947-70E740481C1C}">
                <a14:useLocalDpi xmlns:a14="http://schemas.microsoft.com/office/drawing/2010/main" val="0"/>
              </a:ext>
            </a:extLst>
          </a:blip>
          <a:srcRect b="6086"/>
          <a:stretch/>
        </p:blipFill>
        <p:spPr bwMode="auto">
          <a:xfrm>
            <a:off x="7027672" y="4928608"/>
            <a:ext cx="2008824" cy="168149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132" name="Picture 12" descr="http://1.bp.blogspot.com/_mfxjzaq3YoQ/TH55pwCR-6I/AAAAAAAAAPs/tlkKFnOiSzo/s1600/Feria+de+Lactancia+Materna.jpg"/>
          <p:cNvPicPr>
            <a:picLocks noChangeAspect="1" noChangeArrowheads="1"/>
          </p:cNvPicPr>
          <p:nvPr/>
        </p:nvPicPr>
        <p:blipFill>
          <a:blip r:embed="rId5" cstate="print">
            <a:grayscl/>
            <a:extLst>
              <a:ext uri="{28A0092B-C50C-407E-A947-70E740481C1C}">
                <a14:useLocalDpi xmlns:a14="http://schemas.microsoft.com/office/drawing/2010/main" val="0"/>
              </a:ext>
            </a:extLst>
          </a:blip>
          <a:srcRect/>
          <a:stretch>
            <a:fillRect/>
          </a:stretch>
        </p:blipFill>
        <p:spPr bwMode="auto">
          <a:xfrm>
            <a:off x="4869904" y="4903808"/>
            <a:ext cx="2438400" cy="17044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134" name="Picture 14" descr="https://encrypted-tbn3.gstatic.com/images?q=tbn:ANd9GcQZkbuQ3oYlyFITsl2gcZT5_2jD76b0nkkriY6eUwH4ygXH0w_D"/>
          <p:cNvPicPr>
            <a:picLocks noChangeAspect="1" noChangeArrowheads="1"/>
          </p:cNvPicPr>
          <p:nvPr/>
        </p:nvPicPr>
        <p:blipFill>
          <a:blip r:embed="rId6" cstate="print">
            <a:grayscl/>
            <a:extLst>
              <a:ext uri="{28A0092B-C50C-407E-A947-70E740481C1C}">
                <a14:useLocalDpi xmlns:a14="http://schemas.microsoft.com/office/drawing/2010/main" val="0"/>
              </a:ext>
            </a:extLst>
          </a:blip>
          <a:srcRect/>
          <a:stretch>
            <a:fillRect/>
          </a:stretch>
        </p:blipFill>
        <p:spPr bwMode="auto">
          <a:xfrm>
            <a:off x="2466206" y="4855608"/>
            <a:ext cx="2609850" cy="1752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cxnSp>
        <p:nvCxnSpPr>
          <p:cNvPr id="5" name="4 Conector recto"/>
          <p:cNvCxnSpPr/>
          <p:nvPr/>
        </p:nvCxnSpPr>
        <p:spPr>
          <a:xfrm>
            <a:off x="467544" y="2420888"/>
            <a:ext cx="8208912" cy="0"/>
          </a:xfrm>
          <a:prstGeom prst="line">
            <a:avLst/>
          </a:prstGeom>
          <a:ln>
            <a:noFill/>
          </a:ln>
        </p:spPr>
        <p:style>
          <a:lnRef idx="2">
            <a:schemeClr val="accent1"/>
          </a:lnRef>
          <a:fillRef idx="0">
            <a:schemeClr val="accent1"/>
          </a:fillRef>
          <a:effectRef idx="1">
            <a:schemeClr val="accent1"/>
          </a:effectRef>
          <a:fontRef idx="minor">
            <a:schemeClr val="tx1"/>
          </a:fontRef>
        </p:style>
      </p:cxnSp>
      <p:sp>
        <p:nvSpPr>
          <p:cNvPr id="11" name="2 Título"/>
          <p:cNvSpPr txBox="1">
            <a:spLocks/>
          </p:cNvSpPr>
          <p:nvPr/>
        </p:nvSpPr>
        <p:spPr>
          <a:xfrm>
            <a:off x="467544" y="4509120"/>
            <a:ext cx="8352928" cy="4194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sz="1400" b="1" dirty="0" smtClean="0">
                <a:solidFill>
                  <a:schemeClr val="bg1">
                    <a:lumMod val="65000"/>
                  </a:schemeClr>
                </a:solidFill>
                <a:latin typeface="Century Gothic" pitchFamily="34" charset="0"/>
              </a:rPr>
              <a:t>Noviembre 2013</a:t>
            </a:r>
            <a:endParaRPr lang="es-NI" sz="1000" b="1" dirty="0">
              <a:solidFill>
                <a:schemeClr val="bg1">
                  <a:lumMod val="65000"/>
                </a:schemeClr>
              </a:solidFill>
              <a:latin typeface="Century Gothic" pitchFamily="34" charset="0"/>
            </a:endParaRPr>
          </a:p>
        </p:txBody>
      </p:sp>
    </p:spTree>
    <p:extLst>
      <p:ext uri="{BB962C8B-B14F-4D97-AF65-F5344CB8AC3E}">
        <p14:creationId xmlns:p14="http://schemas.microsoft.com/office/powerpoint/2010/main" val="1958730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6" name="2 Título"/>
          <p:cNvSpPr>
            <a:spLocks noGrp="1"/>
          </p:cNvSpPr>
          <p:nvPr>
            <p:ph type="title"/>
          </p:nvPr>
        </p:nvSpPr>
        <p:spPr>
          <a:xfrm>
            <a:off x="457200" y="620688"/>
            <a:ext cx="8229600" cy="1143000"/>
          </a:xfrm>
        </p:spPr>
        <p:txBody>
          <a:bodyPr>
            <a:noAutofit/>
          </a:bodyPr>
          <a:lstStyle/>
          <a:p>
            <a:pPr algn="just"/>
            <a:r>
              <a:rPr lang="" sz="1600" i="1" dirty="0" smtClean="0">
                <a:latin typeface="Century Gothic" panose="020B0502020202020204" pitchFamily="34" charset="0"/>
              </a:rPr>
              <a:t>El gobierno prevee que los ingresos fiscales </a:t>
            </a:r>
            <a:r>
              <a:rPr lang="" sz="1600" i="1" dirty="0" smtClean="0">
                <a:latin typeface="Century Gothic" panose="020B0502020202020204" pitchFamily="34" charset="0"/>
              </a:rPr>
              <a:t>continuarán </a:t>
            </a:r>
            <a:r>
              <a:rPr lang="" sz="1600" i="1" dirty="0" smtClean="0">
                <a:latin typeface="Century Gothic" panose="020B0502020202020204" pitchFamily="34" charset="0"/>
              </a:rPr>
              <a:t>creciendo en </a:t>
            </a:r>
            <a:r>
              <a:rPr lang="" sz="1600" i="1" dirty="0" smtClean="0">
                <a:latin typeface="Century Gothic" panose="020B0502020202020204" pitchFamily="34" charset="0"/>
              </a:rPr>
              <a:t>proporción </a:t>
            </a:r>
            <a:r>
              <a:rPr lang="" sz="1600" i="1" dirty="0" smtClean="0">
                <a:latin typeface="Century Gothic" panose="020B0502020202020204" pitchFamily="34" charset="0"/>
              </a:rPr>
              <a:t>al PIB, aunque a un menor ritmo. Los gastos </a:t>
            </a:r>
            <a:r>
              <a:rPr lang="" sz="1600" i="1" dirty="0" smtClean="0">
                <a:latin typeface="Century Gothic" panose="020B0502020202020204" pitchFamily="34" charset="0"/>
              </a:rPr>
              <a:t>experimentarán </a:t>
            </a:r>
            <a:r>
              <a:rPr lang="" sz="1600" i="1" dirty="0" smtClean="0">
                <a:latin typeface="Century Gothic" panose="020B0502020202020204" pitchFamily="34" charset="0"/>
              </a:rPr>
              <a:t>un aumento a partir de 2014, empujando consigo el </a:t>
            </a:r>
            <a:r>
              <a:rPr lang="" sz="1600" i="1" dirty="0" smtClean="0">
                <a:latin typeface="Century Gothic" panose="020B0502020202020204" pitchFamily="34" charset="0"/>
              </a:rPr>
              <a:t>déficit </a:t>
            </a:r>
            <a:r>
              <a:rPr lang="" sz="1600" i="1" dirty="0" smtClean="0">
                <a:latin typeface="Century Gothic" panose="020B0502020202020204" pitchFamily="34" charset="0"/>
              </a:rPr>
              <a:t>fiscal. La principal </a:t>
            </a:r>
            <a:r>
              <a:rPr lang="" sz="1600" i="1" dirty="0" smtClean="0">
                <a:latin typeface="Century Gothic" panose="020B0502020202020204" pitchFamily="34" charset="0"/>
              </a:rPr>
              <a:t>razón</a:t>
            </a:r>
            <a:r>
              <a:rPr lang="" sz="1600" i="1" dirty="0" smtClean="0">
                <a:latin typeface="Century Gothic" panose="020B0502020202020204" pitchFamily="34" charset="0"/>
              </a:rPr>
              <a:t>: el aumento de la masa salarial.</a:t>
            </a:r>
            <a:endParaRPr lang="es-NI" sz="1600" i="1" dirty="0">
              <a:latin typeface="Century Gothic" panose="020B0502020202020204" pitchFamily="34" charset="0"/>
            </a:endParaRPr>
          </a:p>
        </p:txBody>
      </p:sp>
      <p:graphicFrame>
        <p:nvGraphicFramePr>
          <p:cNvPr id="11" name="Gráfico 10"/>
          <p:cNvGraphicFramePr>
            <a:graphicFrameLocks/>
          </p:cNvGraphicFramePr>
          <p:nvPr>
            <p:extLst>
              <p:ext uri="{D42A27DB-BD31-4B8C-83A1-F6EECF244321}">
                <p14:modId xmlns:p14="http://schemas.microsoft.com/office/powerpoint/2010/main" val="1596041331"/>
              </p:ext>
            </p:extLst>
          </p:nvPr>
        </p:nvGraphicFramePr>
        <p:xfrm>
          <a:off x="2879" y="2780928"/>
          <a:ext cx="4536816" cy="31554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Gráfico 11"/>
          <p:cNvGraphicFramePr>
            <a:graphicFrameLocks/>
          </p:cNvGraphicFramePr>
          <p:nvPr>
            <p:extLst>
              <p:ext uri="{D42A27DB-BD31-4B8C-83A1-F6EECF244321}">
                <p14:modId xmlns:p14="http://schemas.microsoft.com/office/powerpoint/2010/main" val="59083699"/>
              </p:ext>
            </p:extLst>
          </p:nvPr>
        </p:nvGraphicFramePr>
        <p:xfrm>
          <a:off x="4607184" y="2780928"/>
          <a:ext cx="4536816" cy="3155478"/>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ángulo 12"/>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296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graphicEl>
                                              <a:chart seriesIdx="-3" categoryIdx="-3" bldStep="gridLegen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graphicEl>
                                              <a:chart seriesIdx="0"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graphicEl>
                                              <a:chart seriesIdx="1"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Chart bld="series"/>
        </p:bldSub>
      </p:bldGraphic>
      <p:bldGraphic spid="12" grpId="0">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1520" y="2780928"/>
            <a:ext cx="8640960" cy="1143000"/>
          </a:xfrm>
        </p:spPr>
        <p:txBody>
          <a:bodyPr>
            <a:noAutofit/>
          </a:bodyPr>
          <a:lstStyle/>
          <a:p>
            <a:r>
              <a:rPr lang="es-NI" sz="2600" b="1" dirty="0">
                <a:solidFill>
                  <a:srgbClr val="C00000"/>
                </a:solidFill>
                <a:latin typeface="Century Gothic" pitchFamily="34" charset="0"/>
              </a:rPr>
              <a:t>Consideraciones sobre el presupuesto de ingresos: </a:t>
            </a:r>
            <a:r>
              <a:rPr lang="es-NI" sz="2600" b="1" dirty="0" smtClean="0">
                <a:solidFill>
                  <a:srgbClr val="C00000"/>
                </a:solidFill>
                <a:latin typeface="Century Gothic" pitchFamily="34" charset="0"/>
              </a:rPr>
              <a:t/>
            </a:r>
            <a:br>
              <a:rPr lang="es-NI" sz="2600" b="1" dirty="0" smtClean="0">
                <a:solidFill>
                  <a:srgbClr val="C00000"/>
                </a:solidFill>
                <a:latin typeface="Century Gothic" pitchFamily="34" charset="0"/>
              </a:rPr>
            </a:br>
            <a:r>
              <a:rPr lang="es-NI" sz="1600" b="1" dirty="0" smtClean="0">
                <a:solidFill>
                  <a:srgbClr val="C00000"/>
                </a:solidFill>
                <a:latin typeface="Century Gothic" pitchFamily="34" charset="0"/>
              </a:rPr>
              <a:t>Los </a:t>
            </a:r>
            <a:r>
              <a:rPr lang="es-NI" sz="1600" b="1" dirty="0" smtClean="0">
                <a:solidFill>
                  <a:srgbClr val="C00000"/>
                </a:solidFill>
                <a:latin typeface="Century Gothic" pitchFamily="34" charset="0"/>
              </a:rPr>
              <a:t>límites </a:t>
            </a:r>
            <a:r>
              <a:rPr lang="es-NI" sz="1600" b="1" dirty="0" smtClean="0">
                <a:solidFill>
                  <a:srgbClr val="C00000"/>
                </a:solidFill>
                <a:latin typeface="Century Gothic" pitchFamily="34" charset="0"/>
              </a:rPr>
              <a:t>de la recaudación</a:t>
            </a:r>
            <a:endParaRPr lang="es-NI" sz="1600" b="1" dirty="0">
              <a:solidFill>
                <a:srgbClr val="C00000"/>
              </a:solidFill>
              <a:latin typeface="Century Gothic" pitchFamily="34" charset="0"/>
            </a:endParaRPr>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854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a 10"/>
          <p:cNvGraphicFramePr>
            <a:graphicFrameLocks noGrp="1"/>
          </p:cNvGraphicFramePr>
          <p:nvPr>
            <p:extLst>
              <p:ext uri="{D42A27DB-BD31-4B8C-83A1-F6EECF244321}">
                <p14:modId xmlns:p14="http://schemas.microsoft.com/office/powerpoint/2010/main" val="2128982936"/>
              </p:ext>
            </p:extLst>
          </p:nvPr>
        </p:nvGraphicFramePr>
        <p:xfrm>
          <a:off x="323528" y="2132856"/>
          <a:ext cx="8480225" cy="4088377"/>
        </p:xfrm>
        <a:graphic>
          <a:graphicData uri="http://schemas.openxmlformats.org/drawingml/2006/table">
            <a:tbl>
              <a:tblPr>
                <a:tableStyleId>{9D7B26C5-4107-4FEC-AEDC-1716B250A1EF}</a:tableStyleId>
              </a:tblPr>
              <a:tblGrid>
                <a:gridCol w="2802055"/>
                <a:gridCol w="987272"/>
                <a:gridCol w="987272"/>
                <a:gridCol w="933714"/>
                <a:gridCol w="923304"/>
                <a:gridCol w="923304"/>
                <a:gridCol w="923304"/>
              </a:tblGrid>
              <a:tr h="182880">
                <a:tc gridSpan="7">
                  <a:txBody>
                    <a:bodyPr/>
                    <a:lstStyle/>
                    <a:p>
                      <a:pPr algn="ctr" fontAlgn="b"/>
                      <a:r>
                        <a:rPr lang="" sz="1600" b="1" u="none" strike="noStrike" dirty="0" smtClean="0">
                          <a:effectLst/>
                          <a:latin typeface="Century Gothic" panose="020B0502020202020204" pitchFamily="34" charset="0"/>
                        </a:rPr>
                        <a:t>Cuadro 2. </a:t>
                      </a:r>
                      <a:r>
                        <a:rPr lang="es-ES" sz="1600" b="1" u="none" strike="noStrike" dirty="0" smtClean="0">
                          <a:effectLst/>
                          <a:latin typeface="Century Gothic" panose="020B0502020202020204" pitchFamily="34" charset="0"/>
                        </a:rPr>
                        <a:t>Elasticidad </a:t>
                      </a:r>
                      <a:r>
                        <a:rPr lang="es-ES" sz="1600" b="1" u="none" strike="noStrike" dirty="0">
                          <a:effectLst/>
                          <a:latin typeface="Century Gothic" panose="020B0502020202020204" pitchFamily="34" charset="0"/>
                        </a:rPr>
                        <a:t>Puntual de los Ingresos Tributarios</a:t>
                      </a:r>
                      <a:endParaRPr lang="es-ES" sz="1600" b="1" i="0" u="none" strike="noStrike" dirty="0">
                        <a:solidFill>
                          <a:srgbClr val="000000"/>
                        </a:solidFill>
                        <a:effectLst/>
                        <a:latin typeface="Century Gothic" panose="020B0502020202020204" pitchFamily="34" charset="0"/>
                      </a:endParaRPr>
                    </a:p>
                  </a:txBody>
                  <a:tcPr marL="7620" marR="7620" marT="7620" marB="0" anchor="b"/>
                </a:tc>
                <a:tc hMerge="1">
                  <a:txBody>
                    <a:bodyPr/>
                    <a:lstStyle/>
                    <a:p>
                      <a:endParaRPr lang="es-ES"/>
                    </a:p>
                  </a:txBody>
                  <a:tcPr/>
                </a:tc>
                <a:tc hMerge="1">
                  <a:txBody>
                    <a:bodyPr/>
                    <a:lstStyle/>
                    <a:p>
                      <a:endParaRPr lang="es-ES"/>
                    </a:p>
                  </a:txBody>
                  <a:tcPr/>
                </a:tc>
                <a:tc hMerge="1">
                  <a:txBody>
                    <a:bodyPr/>
                    <a:lstStyle/>
                    <a:p>
                      <a:pPr algn="l" fontAlgn="b"/>
                      <a:endParaRPr lang="es-ES" sz="1400" b="1" i="0" u="none" strike="noStrike" dirty="0">
                        <a:solidFill>
                          <a:srgbClr val="000000"/>
                        </a:solidFill>
                        <a:effectLst/>
                        <a:latin typeface="Century Gothic" panose="020B0502020202020204" pitchFamily="34" charset="0"/>
                      </a:endParaRPr>
                    </a:p>
                  </a:txBody>
                  <a:tcPr marL="7620" marR="7620" marT="7620" marB="0" anchor="b"/>
                </a:tc>
                <a:tc hMerge="1">
                  <a:txBody>
                    <a:bodyPr/>
                    <a:lstStyle/>
                    <a:p>
                      <a:pPr algn="l" fontAlgn="b"/>
                      <a:endParaRPr lang="es-ES" sz="1400" b="1" i="0" u="none" strike="noStrike">
                        <a:solidFill>
                          <a:srgbClr val="000000"/>
                        </a:solidFill>
                        <a:effectLst/>
                        <a:latin typeface="Century Gothic" panose="020B0502020202020204" pitchFamily="34" charset="0"/>
                      </a:endParaRPr>
                    </a:p>
                  </a:txBody>
                  <a:tcPr marL="7620" marR="7620" marT="7620" marB="0" anchor="b"/>
                </a:tc>
                <a:tc hMerge="1">
                  <a:txBody>
                    <a:bodyPr/>
                    <a:lstStyle/>
                    <a:p>
                      <a:pPr algn="l" fontAlgn="b"/>
                      <a:endParaRPr lang="es-ES" sz="1400" b="1" i="0" u="none" strike="noStrike">
                        <a:solidFill>
                          <a:srgbClr val="000000"/>
                        </a:solidFill>
                        <a:effectLst/>
                        <a:latin typeface="Century Gothic" panose="020B0502020202020204" pitchFamily="34" charset="0"/>
                      </a:endParaRPr>
                    </a:p>
                  </a:txBody>
                  <a:tcPr marL="7620" marR="7620" marT="7620" marB="0" anchor="b"/>
                </a:tc>
                <a:tc hMerge="1">
                  <a:txBody>
                    <a:bodyPr/>
                    <a:lstStyle/>
                    <a:p>
                      <a:pPr algn="l" fontAlgn="b"/>
                      <a:endParaRPr lang="es-ES" sz="1400" b="1" i="0" u="none" strike="noStrike" dirty="0">
                        <a:solidFill>
                          <a:srgbClr val="000000"/>
                        </a:solidFill>
                        <a:effectLst/>
                        <a:latin typeface="Century Gothic" panose="020B0502020202020204" pitchFamily="34" charset="0"/>
                      </a:endParaRPr>
                    </a:p>
                  </a:txBody>
                  <a:tcPr marL="7620" marR="7620" marT="7620" marB="0" anchor="b"/>
                </a:tc>
              </a:tr>
              <a:tr h="182880">
                <a:tc>
                  <a:txBody>
                    <a:bodyPr/>
                    <a:lstStyle/>
                    <a:p>
                      <a:pPr algn="l"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endParaRPr lang="es-ES" sz="1400" b="0" i="0" u="none" strike="noStrike">
                        <a:solidFill>
                          <a:srgbClr val="000000"/>
                        </a:solidFill>
                        <a:effectLst/>
                        <a:latin typeface="Century Gothic" panose="020B0502020202020204" pitchFamily="34" charset="0"/>
                      </a:endParaRP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r>
              <a:tr h="350128">
                <a:tc>
                  <a:txBody>
                    <a:bodyPr/>
                    <a:lstStyle/>
                    <a:p>
                      <a:pPr algn="l" fontAlgn="b"/>
                      <a:r>
                        <a:rPr lang="es-ES" sz="1400" b="1" u="none" strike="noStrike" dirty="0" smtClean="0">
                          <a:effectLst/>
                          <a:latin typeface="Century Gothic" panose="020B0502020202020204" pitchFamily="34" charset="0"/>
                        </a:rPr>
                        <a:t>Ítem</a:t>
                      </a:r>
                      <a:endParaRPr lang="es-ES" sz="1400" b="1"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b="1" u="none" strike="noStrike" dirty="0" smtClean="0">
                          <a:effectLst/>
                          <a:latin typeface="Century Gothic" panose="020B0502020202020204" pitchFamily="34" charset="0"/>
                        </a:rPr>
                        <a:t>2012</a:t>
                      </a:r>
                      <a:endParaRPr lang="es-ES" sz="1400" b="1" i="0" u="none" strike="noStrike" baseline="30000"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b="1" u="none" strike="noStrike" dirty="0" smtClean="0">
                          <a:effectLst/>
                          <a:latin typeface="Century Gothic" panose="020B0502020202020204" pitchFamily="34" charset="0"/>
                        </a:rPr>
                        <a:t>2013</a:t>
                      </a:r>
                      <a:endParaRPr lang="es-ES" sz="1400" b="1" i="0" u="none" strike="noStrike" baseline="30000"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b="1" u="none" strike="noStrike" dirty="0" smtClean="0">
                          <a:effectLst/>
                          <a:latin typeface="Century Gothic" panose="020B0502020202020204" pitchFamily="34" charset="0"/>
                        </a:rPr>
                        <a:t>2014</a:t>
                      </a:r>
                      <a:r>
                        <a:rPr lang="" sz="1400" b="1" u="none" strike="noStrike" baseline="30000" dirty="0" smtClean="0">
                          <a:effectLst/>
                          <a:latin typeface="Century Gothic" panose="020B0502020202020204" pitchFamily="34" charset="0"/>
                        </a:rPr>
                        <a:t>c</a:t>
                      </a:r>
                      <a:endParaRPr lang="es-ES" sz="1400" b="1" i="0" u="none" strike="noStrike" baseline="30000"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b="1" u="none" strike="noStrike" dirty="0" smtClean="0">
                          <a:effectLst/>
                          <a:latin typeface="Century Gothic" panose="020B0502020202020204" pitchFamily="34" charset="0"/>
                        </a:rPr>
                        <a:t>201</a:t>
                      </a:r>
                      <a:r>
                        <a:rPr lang="" sz="1400" b="1" u="none" strike="noStrike" dirty="0" smtClean="0">
                          <a:effectLst/>
                          <a:latin typeface="Century Gothic" panose="020B0502020202020204" pitchFamily="34" charset="0"/>
                        </a:rPr>
                        <a:t>5</a:t>
                      </a:r>
                      <a:r>
                        <a:rPr lang="" sz="1400" b="1" u="none" strike="noStrike" baseline="30000" dirty="0" smtClean="0">
                          <a:effectLst/>
                          <a:latin typeface="Century Gothic" panose="020B0502020202020204" pitchFamily="34" charset="0"/>
                        </a:rPr>
                        <a:t>c</a:t>
                      </a:r>
                      <a:endParaRPr lang="es-ES" sz="1400" b="1" i="0" u="none" strike="noStrike" baseline="30000"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b="1" u="none" strike="noStrike" dirty="0" smtClean="0">
                          <a:effectLst/>
                          <a:latin typeface="Century Gothic" panose="020B0502020202020204" pitchFamily="34" charset="0"/>
                        </a:rPr>
                        <a:t>201</a:t>
                      </a:r>
                      <a:r>
                        <a:rPr lang="" sz="1400" b="1" u="none" strike="noStrike" dirty="0" smtClean="0">
                          <a:effectLst/>
                          <a:latin typeface="Century Gothic" panose="020B0502020202020204" pitchFamily="34" charset="0"/>
                        </a:rPr>
                        <a:t>6</a:t>
                      </a:r>
                      <a:r>
                        <a:rPr lang="" sz="1400" b="1" u="none" strike="noStrike" baseline="30000" dirty="0" smtClean="0">
                          <a:effectLst/>
                          <a:latin typeface="Century Gothic" panose="020B0502020202020204" pitchFamily="34" charset="0"/>
                        </a:rPr>
                        <a:t>c</a:t>
                      </a:r>
                      <a:endParaRPr lang="es-ES" sz="1400" b="1" i="0" u="none" strike="noStrike" baseline="30000"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b="1" u="none" strike="noStrike" dirty="0" smtClean="0">
                          <a:effectLst/>
                          <a:latin typeface="Century Gothic" panose="020B0502020202020204" pitchFamily="34" charset="0"/>
                        </a:rPr>
                        <a:t>201</a:t>
                      </a:r>
                      <a:r>
                        <a:rPr lang="" sz="1400" b="1" u="none" strike="noStrike" dirty="0" smtClean="0">
                          <a:effectLst/>
                          <a:latin typeface="Century Gothic" panose="020B0502020202020204" pitchFamily="34" charset="0"/>
                        </a:rPr>
                        <a:t>7</a:t>
                      </a:r>
                      <a:r>
                        <a:rPr lang="" sz="1400" b="1" u="none" strike="noStrike" baseline="30000" dirty="0" smtClean="0">
                          <a:effectLst/>
                          <a:latin typeface="Century Gothic" panose="020B0502020202020204" pitchFamily="34" charset="0"/>
                        </a:rPr>
                        <a:t>c</a:t>
                      </a:r>
                      <a:endParaRPr lang="es-ES" sz="1400" b="1" i="0" u="none" strike="noStrike" baseline="30000" dirty="0">
                        <a:solidFill>
                          <a:srgbClr val="000000"/>
                        </a:solidFill>
                        <a:effectLst/>
                        <a:latin typeface="Century Gothic" panose="020B0502020202020204" pitchFamily="34" charset="0"/>
                      </a:endParaRPr>
                    </a:p>
                  </a:txBody>
                  <a:tcPr marL="7620" marR="7620" marT="7620" marB="0" anchor="b"/>
                </a:tc>
              </a:tr>
              <a:tr h="182880">
                <a:tc>
                  <a:txBody>
                    <a:bodyPr/>
                    <a:lstStyle/>
                    <a:p>
                      <a:pPr algn="l" fontAlgn="b"/>
                      <a:r>
                        <a:rPr lang="es-ES" sz="1400" u="none" strike="noStrike" dirty="0" smtClean="0">
                          <a:effectLst/>
                          <a:latin typeface="Century Gothic" panose="020B0502020202020204" pitchFamily="34" charset="0"/>
                        </a:rPr>
                        <a:t>Variación </a:t>
                      </a:r>
                      <a:r>
                        <a:rPr lang="" sz="1400" u="none" strike="noStrike" dirty="0" smtClean="0">
                          <a:effectLst/>
                          <a:latin typeface="Century Gothic" panose="020B0502020202020204" pitchFamily="34" charset="0"/>
                        </a:rPr>
                        <a:t>% </a:t>
                      </a:r>
                      <a:r>
                        <a:rPr lang="es-ES" sz="1400" u="none" strike="noStrike" dirty="0" smtClean="0">
                          <a:effectLst/>
                          <a:latin typeface="Century Gothic" panose="020B0502020202020204" pitchFamily="34" charset="0"/>
                        </a:rPr>
                        <a:t>PIB </a:t>
                      </a:r>
                      <a:r>
                        <a:rPr lang="es-ES" sz="1400" u="none" strike="noStrike" dirty="0">
                          <a:effectLst/>
                          <a:latin typeface="Century Gothic" panose="020B0502020202020204" pitchFamily="34" charset="0"/>
                        </a:rPr>
                        <a:t>Nominal</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14.5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11.7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10.8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12.1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11.9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12.1   </a:t>
                      </a:r>
                      <a:endParaRPr lang="es-ES" sz="1400" b="0" i="0" u="none" strike="noStrike" dirty="0">
                        <a:solidFill>
                          <a:srgbClr val="000000"/>
                        </a:solidFill>
                        <a:effectLst/>
                        <a:latin typeface="Century Gothic" panose="020B0502020202020204" pitchFamily="34" charset="0"/>
                      </a:endParaRPr>
                    </a:p>
                  </a:txBody>
                  <a:tcPr marL="7620" marR="7620" marT="7620" marB="0" anchor="b"/>
                </a:tc>
              </a:tr>
              <a:tr h="275828">
                <a:tc>
                  <a:txBody>
                    <a:bodyPr/>
                    <a:lstStyle/>
                    <a:p>
                      <a:pPr algn="l" fontAlgn="b"/>
                      <a:r>
                        <a:rPr lang="es-ES" sz="1400" u="none" strike="noStrike" dirty="0" smtClean="0">
                          <a:effectLst/>
                          <a:latin typeface="Century Gothic" panose="020B0502020202020204" pitchFamily="34" charset="0"/>
                        </a:rPr>
                        <a:t>Variación</a:t>
                      </a:r>
                      <a:r>
                        <a:rPr lang="" sz="1400" u="none" strike="noStrike" dirty="0" smtClean="0">
                          <a:effectLst/>
                          <a:latin typeface="Century Gothic" panose="020B0502020202020204" pitchFamily="34" charset="0"/>
                        </a:rPr>
                        <a:t> %</a:t>
                      </a:r>
                      <a:r>
                        <a:rPr lang="es-ES" sz="1400" u="none" strike="noStrike" dirty="0" smtClean="0">
                          <a:effectLst/>
                          <a:latin typeface="Century Gothic" panose="020B0502020202020204" pitchFamily="34" charset="0"/>
                        </a:rPr>
                        <a:t> </a:t>
                      </a:r>
                      <a:r>
                        <a:rPr lang="es-ES" sz="1400" u="none" strike="noStrike" dirty="0">
                          <a:effectLst/>
                          <a:latin typeface="Century Gothic" panose="020B0502020202020204" pitchFamily="34" charset="0"/>
                        </a:rPr>
                        <a:t>Ingresos Tributarios</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16.9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15.3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12.7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15.7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12.4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12.5   </a:t>
                      </a:r>
                      <a:endParaRPr lang="es-ES" sz="1400" b="0" i="0" u="none" strike="noStrike" dirty="0">
                        <a:solidFill>
                          <a:srgbClr val="000000"/>
                        </a:solidFill>
                        <a:effectLst/>
                        <a:latin typeface="Century Gothic" panose="020B0502020202020204" pitchFamily="34" charset="0"/>
                      </a:endParaRPr>
                    </a:p>
                  </a:txBody>
                  <a:tcPr marL="7620" marR="7620" marT="7620" marB="0" anchor="b"/>
                </a:tc>
              </a:tr>
              <a:tr h="446409">
                <a:tc>
                  <a:txBody>
                    <a:bodyPr/>
                    <a:lstStyle/>
                    <a:p>
                      <a:pPr algn="l" fontAlgn="b"/>
                      <a:r>
                        <a:rPr lang="es-ES" sz="1400" u="none" strike="noStrike" dirty="0">
                          <a:effectLst/>
                          <a:latin typeface="Century Gothic" panose="020B0502020202020204" pitchFamily="34" charset="0"/>
                        </a:rPr>
                        <a:t>Elasticidad IT-PIB</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endParaRPr lang="es-ES" dirty="0"/>
                    </a:p>
                  </a:txBody>
                  <a:tcPr marL="7620" marR="7620" marT="7620" marB="0" anchor="b"/>
                </a:tc>
                <a:tc>
                  <a:txBody>
                    <a:bodyPr/>
                    <a:lstStyle/>
                    <a:p>
                      <a:endParaRPr lang="es-ES" dirty="0"/>
                    </a:p>
                  </a:txBody>
                  <a:tcPr marL="7620" marR="7620" marT="7620" marB="0" anchor="b"/>
                </a:tc>
                <a:tc>
                  <a:txBody>
                    <a:bodyPr/>
                    <a:lstStyle/>
                    <a:p>
                      <a:endParaRPr lang="es-ES" dirty="0"/>
                    </a:p>
                  </a:txBody>
                  <a:tcPr marL="7620" marR="7620" marT="7620" marB="0" anchor="b"/>
                </a:tc>
                <a:tc>
                  <a:txBody>
                    <a:bodyPr/>
                    <a:lstStyle/>
                    <a:p>
                      <a:endParaRPr lang="es-ES"/>
                    </a:p>
                  </a:txBody>
                  <a:tcPr marL="7620" marR="7620" marT="7620" marB="0" anchor="b"/>
                </a:tc>
                <a:tc>
                  <a:txBody>
                    <a:bodyPr/>
                    <a:lstStyle/>
                    <a:p>
                      <a:endParaRPr lang="es-ES"/>
                    </a:p>
                  </a:txBody>
                  <a:tcPr marL="7620" marR="7620" marT="7620" marB="0" anchor="b"/>
                </a:tc>
                <a:tc>
                  <a:txBody>
                    <a:bodyPr/>
                    <a:lstStyle/>
                    <a:p>
                      <a:endParaRPr lang="es-ES" dirty="0"/>
                    </a:p>
                  </a:txBody>
                  <a:tcPr marL="7620" marR="7620" marT="7620" marB="0" anchor="b"/>
                </a:tc>
              </a:tr>
              <a:tr h="432048">
                <a:tc>
                  <a:txBody>
                    <a:bodyPr/>
                    <a:lstStyle/>
                    <a:p>
                      <a:pPr lvl="1" algn="l" fontAlgn="b"/>
                      <a:r>
                        <a:rPr lang="" sz="1400" b="0" i="0" u="none" strike="noStrike" dirty="0" smtClean="0">
                          <a:solidFill>
                            <a:srgbClr val="000000"/>
                          </a:solidFill>
                          <a:effectLst/>
                          <a:latin typeface="Century Gothic" panose="020B0502020202020204" pitchFamily="34" charset="0"/>
                        </a:rPr>
                        <a:t>Proyecto 2014</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a:t>
                      </a:r>
                      <a:r>
                        <a:rPr lang="es-ES" sz="1400" b="1" u="none" strike="noStrike" dirty="0" smtClean="0">
                          <a:solidFill>
                            <a:srgbClr val="00B050"/>
                          </a:solidFill>
                          <a:effectLst/>
                          <a:latin typeface="Century Gothic" panose="020B0502020202020204" pitchFamily="34" charset="0"/>
                        </a:rPr>
                        <a:t>1.1</a:t>
                      </a:r>
                      <a:r>
                        <a:rPr lang="" sz="1400" u="none" strike="noStrike" baseline="30000" dirty="0" smtClean="0">
                          <a:effectLst/>
                          <a:latin typeface="Century Gothic" panose="020B0502020202020204" pitchFamily="34" charset="0"/>
                        </a:rPr>
                        <a:t>a</a:t>
                      </a:r>
                      <a:r>
                        <a:rPr lang="es-ES" sz="1400" u="none" strike="noStrike" dirty="0" smtClean="0">
                          <a:effectLst/>
                          <a:latin typeface="Century Gothic" panose="020B0502020202020204" pitchFamily="34" charset="0"/>
                        </a:rPr>
                        <a:t>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a:t>
                      </a:r>
                      <a:r>
                        <a:rPr lang="es-ES" sz="1400" b="1" u="none" strike="noStrike" dirty="0" smtClean="0">
                          <a:solidFill>
                            <a:srgbClr val="1065E2"/>
                          </a:solidFill>
                          <a:effectLst/>
                          <a:latin typeface="Century Gothic" panose="020B0502020202020204" pitchFamily="34" charset="0"/>
                        </a:rPr>
                        <a:t>1.3</a:t>
                      </a:r>
                      <a:r>
                        <a:rPr lang="" sz="1400" u="none" strike="noStrike" baseline="30000" dirty="0" smtClean="0">
                          <a:effectLst/>
                          <a:latin typeface="Century Gothic" panose="020B0502020202020204" pitchFamily="34" charset="0"/>
                        </a:rPr>
                        <a:t>b</a:t>
                      </a:r>
                      <a:r>
                        <a:rPr lang="es-ES" sz="1400" u="none" strike="noStrike" dirty="0" smtClean="0">
                          <a:effectLst/>
                          <a:latin typeface="Century Gothic" panose="020B0502020202020204" pitchFamily="34" charset="0"/>
                        </a:rPr>
                        <a:t>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1.2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a:t>
                      </a:r>
                      <a:r>
                        <a:rPr lang="es-ES" sz="1400" u="sng" strike="noStrike" dirty="0">
                          <a:effectLst/>
                          <a:latin typeface="Century Gothic" panose="020B0502020202020204" pitchFamily="34" charset="0"/>
                        </a:rPr>
                        <a:t>1.3</a:t>
                      </a:r>
                      <a:r>
                        <a:rPr lang="es-ES" sz="1400" u="none" strike="noStrike" dirty="0">
                          <a:effectLst/>
                          <a:latin typeface="Century Gothic" panose="020B0502020202020204" pitchFamily="34" charset="0"/>
                        </a:rPr>
                        <a:t>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1.0   </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dirty="0">
                          <a:effectLst/>
                          <a:latin typeface="Century Gothic" panose="020B0502020202020204" pitchFamily="34" charset="0"/>
                        </a:rPr>
                        <a:t>               1.0   </a:t>
                      </a:r>
                      <a:endParaRPr lang="es-ES" sz="1400" b="0" i="0" u="none" strike="noStrike" dirty="0">
                        <a:solidFill>
                          <a:srgbClr val="000000"/>
                        </a:solidFill>
                        <a:effectLst/>
                        <a:latin typeface="Century Gothic" panose="020B0502020202020204" pitchFamily="34" charset="0"/>
                      </a:endParaRPr>
                    </a:p>
                  </a:txBody>
                  <a:tcPr marL="7620" marR="7620" marT="7620" marB="0" anchor="b"/>
                </a:tc>
              </a:tr>
              <a:tr h="285740">
                <a:tc>
                  <a:txBody>
                    <a:bodyPr/>
                    <a:lstStyle/>
                    <a:p>
                      <a:pPr lvl="1" algn="l" fontAlgn="b"/>
                      <a:r>
                        <a:rPr lang="" sz="1400" b="0" i="0" u="none" strike="noStrike" dirty="0" smtClean="0">
                          <a:solidFill>
                            <a:srgbClr val="000000"/>
                          </a:solidFill>
                          <a:effectLst/>
                          <a:latin typeface="Century Gothic" panose="020B0502020202020204" pitchFamily="34" charset="0"/>
                        </a:rPr>
                        <a:t>Proyecto</a:t>
                      </a:r>
                      <a:r>
                        <a:rPr lang="" sz="1400" b="0" i="0" u="none" strike="noStrike" baseline="0" dirty="0" smtClean="0">
                          <a:solidFill>
                            <a:srgbClr val="000000"/>
                          </a:solidFill>
                          <a:effectLst/>
                          <a:latin typeface="Century Gothic" panose="020B0502020202020204" pitchFamily="34" charset="0"/>
                        </a:rPr>
                        <a:t> 2013</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a:t>
                      </a:r>
                      <a:r>
                        <a:rPr lang="es-ES" sz="1400" b="1" u="none" strike="noStrike" kern="1200" dirty="0" smtClean="0">
                          <a:solidFill>
                            <a:srgbClr val="0281D8"/>
                          </a:solidFill>
                          <a:effectLst/>
                          <a:latin typeface="Century Gothic" panose="020B0502020202020204" pitchFamily="34" charset="0"/>
                          <a:ea typeface="+mn-ea"/>
                          <a:cs typeface="+mn-cs"/>
                        </a:rPr>
                        <a:t>1.4</a:t>
                      </a:r>
                      <a:r>
                        <a:rPr lang="" sz="1400" u="none" strike="noStrike" baseline="30000" dirty="0" smtClean="0">
                          <a:effectLst/>
                          <a:latin typeface="Century Gothic" panose="020B0502020202020204" pitchFamily="34" charset="0"/>
                        </a:rPr>
                        <a:t>b</a:t>
                      </a:r>
                      <a:r>
                        <a:rPr lang="es-ES" sz="1400" u="none" strike="noStrike" kern="1200" dirty="0" smtClean="0">
                          <a:solidFill>
                            <a:schemeClr val="tx1"/>
                          </a:solidFill>
                          <a:effectLst/>
                          <a:latin typeface="Century Gothic" panose="020B0502020202020204" pitchFamily="34" charset="0"/>
                          <a:ea typeface="+mn-ea"/>
                          <a:cs typeface="+mn-cs"/>
                        </a:rPr>
                        <a:t>   </a:t>
                      </a:r>
                      <a:endParaRPr lang="es-ES" sz="1400" u="none" strike="noStrike" kern="1200" dirty="0">
                        <a:solidFill>
                          <a:schemeClr val="tx1"/>
                        </a:solidFill>
                        <a:effectLst/>
                        <a:latin typeface="Century Gothic" panose="020B0502020202020204" pitchFamily="34" charset="0"/>
                        <a:ea typeface="+mn-ea"/>
                        <a:cs typeface="+mn-cs"/>
                      </a:endParaRP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1.1   </a:t>
                      </a: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1.0   </a:t>
                      </a:r>
                    </a:p>
                  </a:txBody>
                  <a:tcPr marL="7620" marR="7620" marT="7620" marB="0" anchor="b"/>
                </a:tc>
                <a:tc>
                  <a:txBody>
                    <a:bodyPr/>
                    <a:lstStyle/>
                    <a:p>
                      <a:pPr algn="r" fontAlgn="b"/>
                      <a:r>
                        <a:rPr lang="es-ES" sz="1400" u="none" strike="noStrike" kern="1200">
                          <a:solidFill>
                            <a:schemeClr val="tx1"/>
                          </a:solidFill>
                          <a:effectLst/>
                          <a:latin typeface="Century Gothic" panose="020B0502020202020204" pitchFamily="34" charset="0"/>
                          <a:ea typeface="+mn-ea"/>
                          <a:cs typeface="+mn-cs"/>
                        </a:rPr>
                        <a:t>               1.1   </a:t>
                      </a: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1.0   </a:t>
                      </a: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r>
              <a:tr h="273536">
                <a:tc>
                  <a:txBody>
                    <a:bodyPr/>
                    <a:lstStyle/>
                    <a:p>
                      <a:pPr lvl="1" algn="l" fontAlgn="b"/>
                      <a:r>
                        <a:rPr lang="" sz="1400" b="0" i="0" u="none" strike="noStrike" dirty="0" smtClean="0">
                          <a:solidFill>
                            <a:srgbClr val="000000"/>
                          </a:solidFill>
                          <a:effectLst/>
                          <a:latin typeface="Century Gothic" panose="020B0502020202020204" pitchFamily="34" charset="0"/>
                        </a:rPr>
                        <a:t>Proyecto</a:t>
                      </a:r>
                      <a:r>
                        <a:rPr lang="" sz="1400" b="0" i="0" u="none" strike="noStrike" baseline="0" dirty="0" smtClean="0">
                          <a:solidFill>
                            <a:srgbClr val="000000"/>
                          </a:solidFill>
                          <a:effectLst/>
                          <a:latin typeface="Century Gothic" panose="020B0502020202020204" pitchFamily="34" charset="0"/>
                        </a:rPr>
                        <a:t> 2012</a:t>
                      </a:r>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a:t>
                      </a:r>
                      <a:r>
                        <a:rPr lang="es-ES" sz="1400" b="0" u="none" strike="noStrike" kern="1200" dirty="0" smtClean="0">
                          <a:solidFill>
                            <a:schemeClr val="tx1"/>
                          </a:solidFill>
                          <a:effectLst/>
                          <a:latin typeface="Century Gothic" panose="020B0502020202020204" pitchFamily="34" charset="0"/>
                          <a:ea typeface="+mn-ea"/>
                          <a:cs typeface="+mn-cs"/>
                        </a:rPr>
                        <a:t>1.2</a:t>
                      </a:r>
                      <a:r>
                        <a:rPr lang="" sz="1400" b="0" u="none" strike="noStrike" baseline="30000" dirty="0" smtClean="0">
                          <a:effectLst/>
                          <a:latin typeface="Century Gothic" panose="020B0502020202020204" pitchFamily="34" charset="0"/>
                        </a:rPr>
                        <a:t>c</a:t>
                      </a:r>
                      <a:r>
                        <a:rPr lang="es-ES" sz="1400" u="none" strike="noStrike" kern="1200" dirty="0" smtClean="0">
                          <a:solidFill>
                            <a:schemeClr val="tx1"/>
                          </a:solidFill>
                          <a:effectLst/>
                          <a:latin typeface="Century Gothic" panose="020B0502020202020204" pitchFamily="34" charset="0"/>
                          <a:ea typeface="+mn-ea"/>
                          <a:cs typeface="+mn-cs"/>
                        </a:rPr>
                        <a:t>   </a:t>
                      </a:r>
                      <a:endParaRPr lang="es-ES" sz="1400" u="none" strike="noStrike" kern="1200" dirty="0">
                        <a:solidFill>
                          <a:schemeClr val="tx1"/>
                        </a:solidFill>
                        <a:effectLst/>
                        <a:latin typeface="Century Gothic" panose="020B0502020202020204" pitchFamily="34" charset="0"/>
                        <a:ea typeface="+mn-ea"/>
                        <a:cs typeface="+mn-cs"/>
                      </a:endParaRP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1.1   </a:t>
                      </a: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1.1   </a:t>
                      </a:r>
                    </a:p>
                  </a:txBody>
                  <a:tcPr marL="7620" marR="7620" marT="7620" marB="0" anchor="b"/>
                </a:tc>
                <a:tc>
                  <a:txBody>
                    <a:bodyPr/>
                    <a:lstStyle/>
                    <a:p>
                      <a:pPr algn="r" fontAlgn="b"/>
                      <a:r>
                        <a:rPr lang="es-ES" sz="1400" u="none" strike="noStrike" kern="1200" dirty="0">
                          <a:solidFill>
                            <a:schemeClr val="tx1"/>
                          </a:solidFill>
                          <a:effectLst/>
                          <a:latin typeface="Century Gothic" panose="020B0502020202020204" pitchFamily="34" charset="0"/>
                          <a:ea typeface="+mn-ea"/>
                          <a:cs typeface="+mn-cs"/>
                        </a:rPr>
                        <a:t>               1.0   </a:t>
                      </a: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c>
                  <a:txBody>
                    <a:bodyPr/>
                    <a:lstStyle/>
                    <a:p>
                      <a:pPr algn="r"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r>
              <a:tr h="338296">
                <a:tc gridSpan="7">
                  <a:txBody>
                    <a:bodyPr/>
                    <a:lstStyle/>
                    <a:p>
                      <a:pPr algn="l" fontAlgn="b"/>
                      <a:endParaRPr lang="" sz="1050" u="none" strike="noStrike" dirty="0" smtClean="0">
                        <a:effectLst/>
                        <a:latin typeface="Century Gothic" panose="020B0502020202020204" pitchFamily="34" charset="0"/>
                      </a:endParaRPr>
                    </a:p>
                    <a:p>
                      <a:pPr algn="l" fontAlgn="b"/>
                      <a:r>
                        <a:rPr lang="" sz="1050" u="none" strike="noStrike" dirty="0" smtClean="0">
                          <a:effectLst/>
                          <a:latin typeface="Century Gothic" panose="020B0502020202020204" pitchFamily="34" charset="0"/>
                        </a:rPr>
                        <a:t>a:</a:t>
                      </a:r>
                      <a:r>
                        <a:rPr lang="" sz="1050" u="none" strike="noStrike" baseline="0" dirty="0" smtClean="0">
                          <a:effectLst/>
                          <a:latin typeface="Century Gothic" panose="020B0502020202020204" pitchFamily="34" charset="0"/>
                        </a:rPr>
                        <a:t> observado; b: estimado; c: proyecciones. </a:t>
                      </a:r>
                    </a:p>
                    <a:p>
                      <a:pPr algn="l" fontAlgn="b"/>
                      <a:r>
                        <a:rPr lang="es-ES" sz="1050" u="none" strike="noStrike" dirty="0" smtClean="0">
                          <a:effectLst/>
                          <a:latin typeface="Century Gothic" panose="020B0502020202020204" pitchFamily="34" charset="0"/>
                        </a:rPr>
                        <a:t>Fuente</a:t>
                      </a:r>
                      <a:r>
                        <a:rPr lang="es-ES" sz="1050" u="none" strike="noStrike" dirty="0">
                          <a:effectLst/>
                          <a:latin typeface="Century Gothic" panose="020B0502020202020204" pitchFamily="34" charset="0"/>
                        </a:rPr>
                        <a:t>: Elaborado por </a:t>
                      </a:r>
                      <a:r>
                        <a:rPr lang="es-ES" sz="1050" u="none" strike="noStrike" dirty="0" err="1">
                          <a:effectLst/>
                          <a:latin typeface="Century Gothic" panose="020B0502020202020204" pitchFamily="34" charset="0"/>
                        </a:rPr>
                        <a:t>Ieepp</a:t>
                      </a:r>
                      <a:r>
                        <a:rPr lang="es-ES" sz="1050" u="none" strike="noStrike" dirty="0">
                          <a:effectLst/>
                          <a:latin typeface="Century Gothic" panose="020B0502020202020204" pitchFamily="34" charset="0"/>
                        </a:rPr>
                        <a:t> con datos del MHCP y MPMP </a:t>
                      </a:r>
                      <a:r>
                        <a:rPr lang="es-ES" sz="1050" u="none" strike="noStrike" dirty="0" smtClean="0">
                          <a:effectLst/>
                          <a:latin typeface="Century Gothic" panose="020B0502020202020204" pitchFamily="34" charset="0"/>
                        </a:rPr>
                        <a:t>2014-2017</a:t>
                      </a:r>
                      <a:r>
                        <a:rPr lang="" sz="1050" u="none" strike="noStrike" dirty="0" smtClean="0">
                          <a:effectLst/>
                          <a:latin typeface="Century Gothic" panose="020B0502020202020204" pitchFamily="34" charset="0"/>
                        </a:rPr>
                        <a:t>;</a:t>
                      </a:r>
                      <a:r>
                        <a:rPr lang="" sz="1050" u="none" strike="noStrike" baseline="0" dirty="0" smtClean="0">
                          <a:effectLst/>
                          <a:latin typeface="Century Gothic" panose="020B0502020202020204" pitchFamily="34" charset="0"/>
                        </a:rPr>
                        <a:t> 2013-2016 y 2012-2015.</a:t>
                      </a:r>
                      <a:endParaRPr lang="es-ES" sz="1050" u="none" strike="noStrike" dirty="0">
                        <a:effectLst/>
                        <a:latin typeface="Century Gothic" panose="020B0502020202020204" pitchFamily="34" charset="0"/>
                      </a:endParaRPr>
                    </a:p>
                    <a:p>
                      <a:pPr algn="l" fontAlgn="b"/>
                      <a:r>
                        <a:rPr lang="es-ES" sz="1050" u="none" strike="noStrike" dirty="0">
                          <a:effectLst/>
                          <a:latin typeface="Century Gothic" panose="020B0502020202020204" pitchFamily="34" charset="0"/>
                        </a:rPr>
                        <a:t>Nota: La </a:t>
                      </a:r>
                      <a:r>
                        <a:rPr lang="es-ES" sz="1050" u="none" strike="noStrike" dirty="0" smtClean="0">
                          <a:effectLst/>
                          <a:latin typeface="Century Gothic" panose="020B0502020202020204" pitchFamily="34" charset="0"/>
                        </a:rPr>
                        <a:t>elasticidad punto</a:t>
                      </a:r>
                      <a:r>
                        <a:rPr lang="" sz="1050" u="none" strike="noStrike" dirty="0" smtClean="0">
                          <a:effectLst/>
                          <a:latin typeface="Century Gothic" panose="020B0502020202020204" pitchFamily="34" charset="0"/>
                        </a:rPr>
                        <a:t> observada</a:t>
                      </a:r>
                      <a:r>
                        <a:rPr lang="es-ES" sz="1050" u="none" strike="noStrike" dirty="0" smtClean="0">
                          <a:effectLst/>
                          <a:latin typeface="Century Gothic" panose="020B0502020202020204" pitchFamily="34" charset="0"/>
                        </a:rPr>
                        <a:t> </a:t>
                      </a:r>
                      <a:r>
                        <a:rPr lang="es-ES" sz="1050" u="none" strike="noStrike" dirty="0">
                          <a:effectLst/>
                          <a:latin typeface="Century Gothic" panose="020B0502020202020204" pitchFamily="34" charset="0"/>
                        </a:rPr>
                        <a:t>de los ingresos tributarios en el periodo 2001-2012 fue en promedio 1.3</a:t>
                      </a:r>
                      <a:endParaRPr lang="es-ES" sz="1050" b="0" i="0" u="none" strike="noStrike" dirty="0">
                        <a:solidFill>
                          <a:srgbClr val="000000"/>
                        </a:solidFill>
                        <a:effectLst/>
                        <a:latin typeface="Century Gothic" panose="020B0502020202020204" pitchFamily="34" charset="0"/>
                      </a:endParaRPr>
                    </a:p>
                  </a:txBody>
                  <a:tcPr marL="7620" marR="7620" marT="762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fontAlgn="b"/>
                      <a:endParaRPr lang="es-ES" sz="1400" b="0" i="0" u="none" strike="noStrike">
                        <a:solidFill>
                          <a:srgbClr val="000000"/>
                        </a:solidFill>
                        <a:effectLst/>
                        <a:latin typeface="Century Gothic" panose="020B0502020202020204" pitchFamily="34" charset="0"/>
                      </a:endParaRPr>
                    </a:p>
                  </a:txBody>
                  <a:tcPr marL="7620" marR="7620" marT="7620" marB="0" anchor="b"/>
                </a:tc>
                <a:tc hMerge="1">
                  <a:txBody>
                    <a:bodyPr/>
                    <a:lstStyle/>
                    <a:p>
                      <a:pPr algn="l" fontAlgn="b"/>
                      <a:endParaRPr lang="es-ES" sz="1400" b="0" i="0" u="none" strike="noStrike">
                        <a:solidFill>
                          <a:srgbClr val="000000"/>
                        </a:solidFill>
                        <a:effectLst/>
                        <a:latin typeface="Century Gothic" panose="020B0502020202020204" pitchFamily="34" charset="0"/>
                      </a:endParaRPr>
                    </a:p>
                  </a:txBody>
                  <a:tcPr marL="7620" marR="7620" marT="7620" marB="0" anchor="b"/>
                </a:tc>
                <a:tc hMerge="1">
                  <a:txBody>
                    <a:bodyPr/>
                    <a:lstStyle/>
                    <a:p>
                      <a:pPr algn="l" fontAlgn="b"/>
                      <a:endParaRPr lang="es-ES" sz="1400" b="0" i="0" u="none" strike="noStrike" dirty="0">
                        <a:solidFill>
                          <a:srgbClr val="000000"/>
                        </a:solidFill>
                        <a:effectLst/>
                        <a:latin typeface="Century Gothic" panose="020B0502020202020204" pitchFamily="34" charset="0"/>
                      </a:endParaRPr>
                    </a:p>
                  </a:txBody>
                  <a:tcPr marL="7620" marR="7620" marT="7620" marB="0" anchor="b"/>
                </a:tc>
              </a:tr>
            </a:tbl>
          </a:graphicData>
        </a:graphic>
      </p:graphicFrame>
      <p:sp>
        <p:nvSpPr>
          <p:cNvPr id="16" name="Título 5"/>
          <p:cNvSpPr>
            <a:spLocks noGrp="1"/>
          </p:cNvSpPr>
          <p:nvPr>
            <p:ph type="title"/>
          </p:nvPr>
        </p:nvSpPr>
        <p:spPr>
          <a:xfrm>
            <a:off x="457200" y="836712"/>
            <a:ext cx="8229600" cy="864096"/>
          </a:xfrm>
        </p:spPr>
        <p:txBody>
          <a:bodyPr>
            <a:normAutofit/>
          </a:bodyPr>
          <a:lstStyle/>
          <a:p>
            <a:pPr algn="just"/>
            <a:r>
              <a:rPr lang="" sz="1600" i="1" dirty="0" smtClean="0">
                <a:latin typeface="Century Gothic" panose="020B0502020202020204" pitchFamily="34" charset="0"/>
              </a:rPr>
              <a:t>La </a:t>
            </a:r>
            <a:r>
              <a:rPr lang="" sz="1600" i="1" dirty="0" smtClean="0">
                <a:latin typeface="Century Gothic" panose="020B0502020202020204" pitchFamily="34" charset="0"/>
              </a:rPr>
              <a:t>proyección </a:t>
            </a:r>
            <a:r>
              <a:rPr lang="" sz="1600" i="1" dirty="0" smtClean="0">
                <a:latin typeface="Century Gothic" panose="020B0502020202020204" pitchFamily="34" charset="0"/>
              </a:rPr>
              <a:t>de ingresos tributarios </a:t>
            </a:r>
            <a:r>
              <a:rPr lang="" sz="1600" i="1" dirty="0" smtClean="0">
                <a:latin typeface="Century Gothic" panose="020B0502020202020204" pitchFamily="34" charset="0"/>
              </a:rPr>
              <a:t>continúa </a:t>
            </a:r>
            <a:r>
              <a:rPr lang="" sz="1600" i="1" dirty="0" smtClean="0">
                <a:latin typeface="Century Gothic" panose="020B0502020202020204" pitchFamily="34" charset="0"/>
              </a:rPr>
              <a:t>siendo </a:t>
            </a:r>
            <a:r>
              <a:rPr lang="" sz="1600" i="1" dirty="0" smtClean="0">
                <a:latin typeface="Century Gothic" panose="020B0502020202020204" pitchFamily="34" charset="0"/>
              </a:rPr>
              <a:t>conservadora</a:t>
            </a:r>
            <a:r>
              <a:rPr lang="" sz="1600" i="1" dirty="0" smtClean="0">
                <a:latin typeface="Century Gothic" panose="020B0502020202020204" pitchFamily="34" charset="0"/>
              </a:rPr>
              <a:t>. Aunque las autoridades esperan que la </a:t>
            </a:r>
            <a:r>
              <a:rPr lang="" sz="1600" i="1" dirty="0" smtClean="0">
                <a:latin typeface="Century Gothic" panose="020B0502020202020204" pitchFamily="34" charset="0"/>
              </a:rPr>
              <a:t>recaudación </a:t>
            </a:r>
            <a:r>
              <a:rPr lang="" sz="1600" i="1" dirty="0" smtClean="0">
                <a:latin typeface="Century Gothic" panose="020B0502020202020204" pitchFamily="34" charset="0"/>
              </a:rPr>
              <a:t>crezca más que el PIB en 2014 y 2015, en la medida que surtan efecto pleno las disposiciones de la LCT. </a:t>
            </a:r>
            <a:endParaRPr lang="es-ES" sz="1600" i="1" dirty="0">
              <a:latin typeface="Century Gothic" panose="020B0502020202020204" pitchFamily="34" charset="0"/>
            </a:endParaRPr>
          </a:p>
        </p:txBody>
      </p:sp>
      <p:sp>
        <p:nvSpPr>
          <p:cNvPr id="17" name="Rectángulo 16"/>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124783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3 Marcador de contenido"/>
          <p:cNvGraphicFramePr>
            <a:graphicFrameLocks noGrp="1"/>
          </p:cNvGraphicFramePr>
          <p:nvPr>
            <p:ph idx="1"/>
            <p:extLst>
              <p:ext uri="{D42A27DB-BD31-4B8C-83A1-F6EECF244321}">
                <p14:modId xmlns:p14="http://schemas.microsoft.com/office/powerpoint/2010/main" val="3889317094"/>
              </p:ext>
            </p:extLst>
          </p:nvPr>
        </p:nvGraphicFramePr>
        <p:xfrm>
          <a:off x="611560" y="2060844"/>
          <a:ext cx="7848872" cy="4392490"/>
        </p:xfrm>
        <a:graphic>
          <a:graphicData uri="http://schemas.openxmlformats.org/drawingml/2006/table">
            <a:tbl>
              <a:tblPr>
                <a:tableStyleId>{9D7B26C5-4107-4FEC-AEDC-1716B250A1EF}</a:tableStyleId>
              </a:tblPr>
              <a:tblGrid>
                <a:gridCol w="4677610"/>
                <a:gridCol w="3171262"/>
              </a:tblGrid>
              <a:tr h="295591">
                <a:tc gridSpan="2">
                  <a:txBody>
                    <a:bodyPr/>
                    <a:lstStyle/>
                    <a:p>
                      <a:pPr algn="ctr" fontAlgn="b"/>
                      <a:r>
                        <a:rPr lang="es-NI" sz="1600" b="1" u="none" strike="noStrike" dirty="0">
                          <a:effectLst/>
                          <a:latin typeface="Century Gothic" panose="020B0502020202020204" pitchFamily="34" charset="0"/>
                        </a:rPr>
                        <a:t>Rendimientos de las reformas tributarias 1997 - 2012</a:t>
                      </a:r>
                      <a:endParaRPr lang="es-NI" sz="1600" b="1"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endParaRPr lang="es-NI"/>
                    </a:p>
                  </a:txBody>
                  <a:tcPr/>
                </a:tc>
              </a:tr>
              <a:tr h="295591">
                <a:tc>
                  <a:txBody>
                    <a:bodyPr/>
                    <a:lstStyle/>
                    <a:p>
                      <a:pPr algn="ctr" fontAlgn="b"/>
                      <a:r>
                        <a:rPr lang="es-NI" sz="1400" b="1" u="none" strike="noStrike">
                          <a:effectLst/>
                          <a:latin typeface="Century Gothic" panose="020B0502020202020204" pitchFamily="34" charset="0"/>
                        </a:rPr>
                        <a:t>Ley / Reforma</a:t>
                      </a:r>
                      <a:endParaRPr lang="es-NI" sz="1400" b="1" i="0" u="none" strike="noStrike">
                        <a:solidFill>
                          <a:srgbClr val="000000"/>
                        </a:solidFill>
                        <a:effectLst/>
                        <a:latin typeface="Century Gothic" panose="020B0502020202020204" pitchFamily="34" charset="0"/>
                      </a:endParaRPr>
                    </a:p>
                  </a:txBody>
                  <a:tcPr marL="9525" marR="9525" marT="9525" marB="0" anchor="b"/>
                </a:tc>
                <a:tc>
                  <a:txBody>
                    <a:bodyPr/>
                    <a:lstStyle/>
                    <a:p>
                      <a:pPr algn="ctr" fontAlgn="b"/>
                      <a:r>
                        <a:rPr lang="es-NI" sz="1400" b="1" u="none" strike="noStrike" dirty="0">
                          <a:effectLst/>
                          <a:latin typeface="Century Gothic" panose="020B0502020202020204" pitchFamily="34" charset="0"/>
                        </a:rPr>
                        <a:t>Recaudación</a:t>
                      </a:r>
                      <a:endParaRPr lang="es-NI" sz="1400" b="1" i="0" u="none" strike="noStrike" dirty="0">
                        <a:solidFill>
                          <a:srgbClr val="000000"/>
                        </a:solidFill>
                        <a:effectLst/>
                        <a:latin typeface="Century Gothic" panose="020B0502020202020204" pitchFamily="34" charset="0"/>
                      </a:endParaRPr>
                    </a:p>
                  </a:txBody>
                  <a:tcPr marL="9525" marR="9525" marT="9525" marB="0" anchor="b"/>
                </a:tc>
              </a:tr>
              <a:tr h="535021">
                <a:tc>
                  <a:txBody>
                    <a:bodyPr/>
                    <a:lstStyle/>
                    <a:p>
                      <a:pPr algn="l" fontAlgn="b"/>
                      <a:r>
                        <a:rPr lang="es-NI" sz="1400" u="none" strike="noStrike" dirty="0">
                          <a:effectLst/>
                          <a:latin typeface="Century Gothic" panose="020B0502020202020204" pitchFamily="34" charset="0"/>
                        </a:rPr>
                        <a:t>Ley de Justicia Tributaria y Comercial (LJTC, 1997</a:t>
                      </a:r>
                      <a:r>
                        <a:rPr lang="es-NI" sz="1400" u="none" strike="noStrike" dirty="0" smtClean="0">
                          <a:effectLst/>
                          <a:latin typeface="Century Gothic" panose="020B0502020202020204" pitchFamily="34" charset="0"/>
                        </a:rPr>
                        <a:t>):</a:t>
                      </a:r>
                      <a:endParaRPr lang="es-NI"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400" u="none" strike="noStrike">
                          <a:effectLst/>
                          <a:latin typeface="Century Gothic" panose="020B0502020202020204" pitchFamily="34" charset="0"/>
                        </a:rPr>
                        <a:t>0.4 puntos porcentuales del PIB.</a:t>
                      </a:r>
                      <a:endParaRPr lang="es-NI" sz="1400" b="0" i="0" u="none" strike="noStrike">
                        <a:solidFill>
                          <a:srgbClr val="000000"/>
                        </a:solidFill>
                        <a:effectLst/>
                        <a:latin typeface="Century Gothic" panose="020B0502020202020204" pitchFamily="34" charset="0"/>
                      </a:endParaRPr>
                    </a:p>
                  </a:txBody>
                  <a:tcPr marL="9525" marR="9525" marT="9525" marB="0" anchor="b"/>
                </a:tc>
              </a:tr>
              <a:tr h="535021">
                <a:tc>
                  <a:txBody>
                    <a:bodyPr/>
                    <a:lstStyle/>
                    <a:p>
                      <a:pPr algn="l" fontAlgn="b"/>
                      <a:r>
                        <a:rPr lang="es-NI" sz="1400" u="none" strike="noStrike" dirty="0">
                          <a:effectLst/>
                          <a:latin typeface="Century Gothic" panose="020B0502020202020204" pitchFamily="34" charset="0"/>
                        </a:rPr>
                        <a:t>Ley de Ampliación de la Base Tributaria (LABT, 2002</a:t>
                      </a:r>
                      <a:r>
                        <a:rPr lang="es-NI" sz="1400" u="none" strike="noStrike" dirty="0" smtClean="0">
                          <a:effectLst/>
                          <a:latin typeface="Century Gothic" panose="020B0502020202020204" pitchFamily="34" charset="0"/>
                        </a:rPr>
                        <a:t>):</a:t>
                      </a:r>
                      <a:endParaRPr lang="es-NI"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400" u="none" strike="noStrike">
                          <a:effectLst/>
                          <a:latin typeface="Century Gothic" panose="020B0502020202020204" pitchFamily="34" charset="0"/>
                        </a:rPr>
                        <a:t>0.5 puntos porcentuales del PIB.</a:t>
                      </a:r>
                      <a:endParaRPr lang="es-NI" sz="1400" b="0" i="0" u="none" strike="noStrike">
                        <a:solidFill>
                          <a:srgbClr val="000000"/>
                        </a:solidFill>
                        <a:effectLst/>
                        <a:latin typeface="Century Gothic" panose="020B0502020202020204" pitchFamily="34" charset="0"/>
                      </a:endParaRPr>
                    </a:p>
                  </a:txBody>
                  <a:tcPr marL="9525" marR="9525" marT="9525" marB="0" anchor="b"/>
                </a:tc>
              </a:tr>
              <a:tr h="535021">
                <a:tc>
                  <a:txBody>
                    <a:bodyPr/>
                    <a:lstStyle/>
                    <a:p>
                      <a:pPr algn="l" fontAlgn="b"/>
                      <a:r>
                        <a:rPr lang="es-NI" sz="1400" u="none" strike="noStrike" dirty="0">
                          <a:effectLst/>
                          <a:latin typeface="Century Gothic" panose="020B0502020202020204" pitchFamily="34" charset="0"/>
                        </a:rPr>
                        <a:t>Ley de Equidad Fiscal (LEF, 2003</a:t>
                      </a:r>
                      <a:r>
                        <a:rPr lang="es-NI" sz="1400" u="none" strike="noStrike" dirty="0" smtClean="0">
                          <a:effectLst/>
                          <a:latin typeface="Century Gothic" panose="020B0502020202020204" pitchFamily="34" charset="0"/>
                        </a:rPr>
                        <a:t>):</a:t>
                      </a:r>
                      <a:endParaRPr lang="es-NI"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400" u="none" strike="noStrike">
                          <a:effectLst/>
                          <a:latin typeface="Century Gothic" panose="020B0502020202020204" pitchFamily="34" charset="0"/>
                        </a:rPr>
                        <a:t>0.3 puntos porcentuales del PIB.</a:t>
                      </a:r>
                      <a:endParaRPr lang="es-NI" sz="1400" b="0" i="0" u="none" strike="noStrike">
                        <a:solidFill>
                          <a:srgbClr val="000000"/>
                        </a:solidFill>
                        <a:effectLst/>
                        <a:latin typeface="Century Gothic" panose="020B0502020202020204" pitchFamily="34" charset="0"/>
                      </a:endParaRPr>
                    </a:p>
                  </a:txBody>
                  <a:tcPr marL="9525" marR="9525" marT="9525" marB="0" anchor="b"/>
                </a:tc>
              </a:tr>
              <a:tr h="535021">
                <a:tc>
                  <a:txBody>
                    <a:bodyPr/>
                    <a:lstStyle/>
                    <a:p>
                      <a:pPr algn="l" fontAlgn="b"/>
                      <a:r>
                        <a:rPr lang="es-NI" sz="1400" u="none" strike="noStrike" dirty="0">
                          <a:effectLst/>
                          <a:latin typeface="Century Gothic" panose="020B0502020202020204" pitchFamily="34" charset="0"/>
                        </a:rPr>
                        <a:t>Reforma Ley de Equidad Fiscal (LEF, 2005</a:t>
                      </a:r>
                      <a:r>
                        <a:rPr lang="es-NI" sz="1400" u="none" strike="noStrike" dirty="0" smtClean="0">
                          <a:effectLst/>
                          <a:latin typeface="Century Gothic" panose="020B0502020202020204" pitchFamily="34" charset="0"/>
                        </a:rPr>
                        <a:t>):</a:t>
                      </a:r>
                      <a:endParaRPr lang="es-NI"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400" u="none" strike="noStrike">
                          <a:effectLst/>
                          <a:latin typeface="Century Gothic" panose="020B0502020202020204" pitchFamily="34" charset="0"/>
                        </a:rPr>
                        <a:t>1.0 punto porcentual del PIB.</a:t>
                      </a:r>
                      <a:endParaRPr lang="es-NI" sz="1400" b="0" i="0" u="none" strike="noStrike">
                        <a:solidFill>
                          <a:srgbClr val="000000"/>
                        </a:solidFill>
                        <a:effectLst/>
                        <a:latin typeface="Century Gothic" panose="020B0502020202020204" pitchFamily="34" charset="0"/>
                      </a:endParaRPr>
                    </a:p>
                  </a:txBody>
                  <a:tcPr marL="9525" marR="9525" marT="9525" marB="0" anchor="b"/>
                </a:tc>
              </a:tr>
              <a:tr h="535021">
                <a:tc>
                  <a:txBody>
                    <a:bodyPr/>
                    <a:lstStyle/>
                    <a:p>
                      <a:pPr algn="l" fontAlgn="b"/>
                      <a:r>
                        <a:rPr lang="es-NI" sz="1400" u="none" strike="noStrike" dirty="0">
                          <a:effectLst/>
                          <a:latin typeface="Century Gothic" panose="020B0502020202020204" pitchFamily="34" charset="0"/>
                        </a:rPr>
                        <a:t>Reforma Ley de Equidad Fiscal (LEF, 2009</a:t>
                      </a:r>
                      <a:r>
                        <a:rPr lang="es-NI" sz="1400" u="none" strike="noStrike" dirty="0" smtClean="0">
                          <a:effectLst/>
                          <a:latin typeface="Century Gothic" panose="020B0502020202020204" pitchFamily="34" charset="0"/>
                        </a:rPr>
                        <a:t>):</a:t>
                      </a:r>
                      <a:endParaRPr lang="es-NI"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400" u="none" strike="noStrike">
                          <a:effectLst/>
                          <a:latin typeface="Century Gothic" panose="020B0502020202020204" pitchFamily="34" charset="0"/>
                        </a:rPr>
                        <a:t>0.9 puntos porcentuales del PIB.</a:t>
                      </a:r>
                      <a:endParaRPr lang="es-NI" sz="1400" b="0" i="0" u="none" strike="noStrike">
                        <a:solidFill>
                          <a:srgbClr val="000000"/>
                        </a:solidFill>
                        <a:effectLst/>
                        <a:latin typeface="Century Gothic" panose="020B0502020202020204" pitchFamily="34" charset="0"/>
                      </a:endParaRPr>
                    </a:p>
                  </a:txBody>
                  <a:tcPr marL="9525" marR="9525" marT="9525" marB="0" anchor="b"/>
                </a:tc>
              </a:tr>
              <a:tr h="535021">
                <a:tc>
                  <a:txBody>
                    <a:bodyPr/>
                    <a:lstStyle/>
                    <a:p>
                      <a:pPr algn="l" fontAlgn="b"/>
                      <a:r>
                        <a:rPr lang="es-NI" sz="1400" u="none" strike="noStrike" dirty="0">
                          <a:solidFill>
                            <a:srgbClr val="1065E2"/>
                          </a:solidFill>
                          <a:effectLst/>
                          <a:latin typeface="Century Gothic" panose="020B0502020202020204" pitchFamily="34" charset="0"/>
                        </a:rPr>
                        <a:t>Ley de </a:t>
                      </a:r>
                      <a:r>
                        <a:rPr lang="es-NI" sz="1400" u="none" strike="noStrike" dirty="0" smtClean="0">
                          <a:solidFill>
                            <a:srgbClr val="1065E2"/>
                          </a:solidFill>
                          <a:effectLst/>
                          <a:latin typeface="Century Gothic" panose="020B0502020202020204" pitchFamily="34" charset="0"/>
                        </a:rPr>
                        <a:t>Concertación </a:t>
                      </a:r>
                      <a:r>
                        <a:rPr lang="es-NI" sz="1400" u="none" strike="noStrike" dirty="0">
                          <a:solidFill>
                            <a:srgbClr val="1065E2"/>
                          </a:solidFill>
                          <a:effectLst/>
                          <a:latin typeface="Century Gothic" panose="020B0502020202020204" pitchFamily="34" charset="0"/>
                        </a:rPr>
                        <a:t>Tributaria (LCT, 2012</a:t>
                      </a:r>
                      <a:r>
                        <a:rPr lang="es-NI" sz="1400" u="none" strike="noStrike" dirty="0" smtClean="0">
                          <a:solidFill>
                            <a:srgbClr val="1065E2"/>
                          </a:solidFill>
                          <a:effectLst/>
                          <a:latin typeface="Century Gothic" panose="020B0502020202020204" pitchFamily="34" charset="0"/>
                        </a:rPr>
                        <a:t>)*:</a:t>
                      </a:r>
                      <a:endParaRPr lang="es-NI" sz="1400" b="0" i="0" u="none" strike="noStrike" dirty="0">
                        <a:solidFill>
                          <a:srgbClr val="1065E2"/>
                        </a:solidFill>
                        <a:effectLst/>
                        <a:latin typeface="Century Gothic" panose="020B0502020202020204" pitchFamily="34" charset="0"/>
                      </a:endParaRPr>
                    </a:p>
                  </a:txBody>
                  <a:tcPr marL="9525" marR="9525" marT="9525" marB="0" anchor="b"/>
                </a:tc>
                <a:tc>
                  <a:txBody>
                    <a:bodyPr/>
                    <a:lstStyle/>
                    <a:p>
                      <a:pPr algn="l" fontAlgn="b"/>
                      <a:r>
                        <a:rPr lang="es-NI" sz="1400" b="1" u="none" strike="noStrike" dirty="0">
                          <a:solidFill>
                            <a:srgbClr val="1065E2"/>
                          </a:solidFill>
                          <a:effectLst/>
                          <a:latin typeface="Century Gothic" panose="020B0502020202020204" pitchFamily="34" charset="0"/>
                        </a:rPr>
                        <a:t>0.2 puntos porcentuales del PIB.</a:t>
                      </a:r>
                      <a:endParaRPr lang="es-NI" sz="1400" b="1" i="0" u="none" strike="noStrike" dirty="0">
                        <a:solidFill>
                          <a:srgbClr val="1065E2"/>
                        </a:solidFill>
                        <a:effectLst/>
                        <a:latin typeface="Century Gothic" panose="020B0502020202020204" pitchFamily="34" charset="0"/>
                      </a:endParaRPr>
                    </a:p>
                  </a:txBody>
                  <a:tcPr marL="9525" marR="9525" marT="9525" marB="0" anchor="b"/>
                </a:tc>
              </a:tr>
              <a:tr h="295591">
                <a:tc gridSpan="2">
                  <a:txBody>
                    <a:bodyPr/>
                    <a:lstStyle/>
                    <a:p>
                      <a:pPr algn="l" fontAlgn="b"/>
                      <a:r>
                        <a:rPr lang="es-NI" sz="1100" u="none" strike="noStrike" dirty="0">
                          <a:effectLst/>
                          <a:latin typeface="Century Gothic" panose="020B0502020202020204" pitchFamily="34" charset="0"/>
                        </a:rPr>
                        <a:t>Fuente: Tomado de </a:t>
                      </a:r>
                      <a:r>
                        <a:rPr lang="es-NI" sz="1100" u="none" strike="noStrike" dirty="0" smtClean="0">
                          <a:effectLst/>
                          <a:latin typeface="Century Gothic" panose="020B0502020202020204" pitchFamily="34" charset="0"/>
                        </a:rPr>
                        <a:t>Acevedo</a:t>
                      </a:r>
                      <a:r>
                        <a:rPr lang="" sz="1100" u="none" strike="noStrike" dirty="0" smtClean="0">
                          <a:effectLst/>
                          <a:latin typeface="Century Gothic" panose="020B0502020202020204" pitchFamily="34" charset="0"/>
                        </a:rPr>
                        <a:t> J.</a:t>
                      </a:r>
                      <a:r>
                        <a:rPr lang="es-NI" sz="1100" u="none" strike="noStrike" dirty="0" smtClean="0">
                          <a:effectLst/>
                          <a:latin typeface="Century Gothic" panose="020B0502020202020204" pitchFamily="34" charset="0"/>
                        </a:rPr>
                        <a:t>, </a:t>
                      </a:r>
                      <a:r>
                        <a:rPr lang="es-NI" sz="1100" u="none" strike="noStrike" dirty="0">
                          <a:effectLst/>
                          <a:latin typeface="Century Gothic" panose="020B0502020202020204" pitchFamily="34" charset="0"/>
                        </a:rPr>
                        <a:t>I. (2011) y PEF 2013 - 2016.</a:t>
                      </a:r>
                      <a:endParaRPr lang="es-NI" sz="1100" b="0"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endParaRPr lang="es-NI"/>
                    </a:p>
                  </a:txBody>
                  <a:tcPr/>
                </a:tc>
              </a:tr>
              <a:tr h="295591">
                <a:tc gridSpan="2">
                  <a:txBody>
                    <a:bodyPr/>
                    <a:lstStyle/>
                    <a:p>
                      <a:pPr algn="l" fontAlgn="b"/>
                      <a:r>
                        <a:rPr lang="es-ES_tradnl" sz="1200" b="0" i="0" u="none" strike="noStrike" dirty="0" smtClean="0">
                          <a:solidFill>
                            <a:srgbClr val="000000"/>
                          </a:solidFill>
                          <a:effectLst/>
                          <a:latin typeface="Century Gothic" panose="020B0502020202020204" pitchFamily="34" charset="0"/>
                        </a:rPr>
                        <a:t>*</a:t>
                      </a:r>
                      <a:r>
                        <a:rPr lang="es-ES_tradnl" sz="1100" b="0" i="0" u="none" strike="noStrike" dirty="0" smtClean="0">
                          <a:solidFill>
                            <a:srgbClr val="000000"/>
                          </a:solidFill>
                          <a:effectLst/>
                          <a:latin typeface="Century Gothic" panose="020B0502020202020204" pitchFamily="34" charset="0"/>
                        </a:rPr>
                        <a:t> Rendimiento base anual para 2013 – 2016. </a:t>
                      </a:r>
                      <a:endParaRPr lang="es-NI" sz="1100" b="0"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endParaRPr lang="es-NI"/>
                    </a:p>
                  </a:txBody>
                  <a:tcPr/>
                </a:tc>
              </a:tr>
            </a:tbl>
          </a:graphicData>
        </a:graphic>
      </p:graphicFrame>
      <p:sp>
        <p:nvSpPr>
          <p:cNvPr id="6" name="2 Título"/>
          <p:cNvSpPr>
            <a:spLocks noGrp="1"/>
          </p:cNvSpPr>
          <p:nvPr>
            <p:ph type="title"/>
          </p:nvPr>
        </p:nvSpPr>
        <p:spPr>
          <a:xfrm>
            <a:off x="457200" y="701824"/>
            <a:ext cx="8229600" cy="1143000"/>
          </a:xfrm>
        </p:spPr>
        <p:txBody>
          <a:bodyPr>
            <a:noAutofit/>
          </a:bodyPr>
          <a:lstStyle/>
          <a:p>
            <a:pPr algn="just"/>
            <a:r>
              <a:rPr lang="" sz="1600" i="1" dirty="0" smtClean="0">
                <a:latin typeface="Century Gothic" panose="020B0502020202020204" pitchFamily="34" charset="0"/>
              </a:rPr>
              <a:t>Sin embargo, la LCT </a:t>
            </a:r>
            <a:r>
              <a:rPr lang="es-ES_tradnl" sz="1600" i="1" dirty="0" smtClean="0">
                <a:latin typeface="Century Gothic" panose="020B0502020202020204" pitchFamily="34" charset="0"/>
              </a:rPr>
              <a:t>aportará </a:t>
            </a:r>
            <a:r>
              <a:rPr lang="es-ES_tradnl" sz="1600" i="1" dirty="0">
                <a:latin typeface="Century Gothic" panose="020B0502020202020204" pitchFamily="34" charset="0"/>
              </a:rPr>
              <a:t>menos a la recaudación </a:t>
            </a:r>
            <a:r>
              <a:rPr lang="" sz="1600" i="1" dirty="0">
                <a:latin typeface="Century Gothic" panose="020B0502020202020204" pitchFamily="34" charset="0"/>
              </a:rPr>
              <a:t>en </a:t>
            </a:r>
            <a:r>
              <a:rPr lang="" sz="1600" i="1" dirty="0" smtClean="0">
                <a:latin typeface="Century Gothic" panose="020B0502020202020204" pitchFamily="34" charset="0"/>
              </a:rPr>
              <a:t>relación </a:t>
            </a:r>
            <a:r>
              <a:rPr lang="" sz="1600" i="1" dirty="0">
                <a:latin typeface="Century Gothic" panose="020B0502020202020204" pitchFamily="34" charset="0"/>
              </a:rPr>
              <a:t>a </a:t>
            </a:r>
            <a:r>
              <a:rPr lang="es-ES_tradnl" sz="1600" i="1" dirty="0">
                <a:latin typeface="Century Gothic" panose="020B0502020202020204" pitchFamily="34" charset="0"/>
              </a:rPr>
              <a:t>reformas de años </a:t>
            </a:r>
            <a:r>
              <a:rPr lang="es-ES_tradnl" sz="1600" i="1" dirty="0" smtClean="0">
                <a:latin typeface="Century Gothic" panose="020B0502020202020204" pitchFamily="34" charset="0"/>
              </a:rPr>
              <a:t>anteriores,</a:t>
            </a:r>
            <a:r>
              <a:rPr lang="" sz="1600" i="1" dirty="0" smtClean="0">
                <a:latin typeface="Century Gothic" panose="020B0502020202020204" pitchFamily="34" charset="0"/>
              </a:rPr>
              <a:t> por lo que las perspectivas de gastos se mantienen estables.</a:t>
            </a:r>
            <a:endParaRPr lang="es-NI" sz="1600" i="1" dirty="0">
              <a:latin typeface="Century Gothic" panose="020B0502020202020204" pitchFamily="34" charset="0"/>
            </a:endParaRPr>
          </a:p>
        </p:txBody>
      </p:sp>
      <p:sp>
        <p:nvSpPr>
          <p:cNvPr id="8"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75042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6" name="2 Título"/>
          <p:cNvSpPr>
            <a:spLocks noGrp="1"/>
          </p:cNvSpPr>
          <p:nvPr>
            <p:ph type="title"/>
          </p:nvPr>
        </p:nvSpPr>
        <p:spPr>
          <a:xfrm>
            <a:off x="457200" y="701824"/>
            <a:ext cx="8229600" cy="1143000"/>
          </a:xfrm>
        </p:spPr>
        <p:txBody>
          <a:bodyPr>
            <a:noAutofit/>
          </a:bodyPr>
          <a:lstStyle/>
          <a:p>
            <a:pPr algn="just"/>
            <a:r>
              <a:rPr lang="es-ES_tradnl" sz="1600" i="1" dirty="0">
                <a:latin typeface="Century Gothic" panose="020B0502020202020204" pitchFamily="34" charset="0"/>
              </a:rPr>
              <a:t>La Ley de Concertación Tributaria aportará menos a la recaudación </a:t>
            </a:r>
            <a:r>
              <a:rPr lang="" sz="1600" i="1" dirty="0">
                <a:latin typeface="Century Gothic" panose="020B0502020202020204" pitchFamily="34" charset="0"/>
              </a:rPr>
              <a:t>en </a:t>
            </a:r>
            <a:r>
              <a:rPr lang="" sz="1600" i="1" dirty="0" smtClean="0">
                <a:latin typeface="Century Gothic" panose="020B0502020202020204" pitchFamily="34" charset="0"/>
              </a:rPr>
              <a:t>relación </a:t>
            </a:r>
            <a:r>
              <a:rPr lang="" sz="1600" i="1" dirty="0">
                <a:latin typeface="Century Gothic" panose="020B0502020202020204" pitchFamily="34" charset="0"/>
              </a:rPr>
              <a:t>a </a:t>
            </a:r>
            <a:r>
              <a:rPr lang="es-ES_tradnl" sz="1600" i="1" dirty="0">
                <a:latin typeface="Century Gothic" panose="020B0502020202020204" pitchFamily="34" charset="0"/>
              </a:rPr>
              <a:t>reformas de años anteriores. </a:t>
            </a:r>
            <a:r>
              <a:rPr lang="es-ES_tradnl" sz="1600" i="1" dirty="0">
                <a:latin typeface="Century Gothic" panose="020B0502020202020204" pitchFamily="34" charset="0"/>
              </a:rPr>
              <a:t>C</a:t>
            </a:r>
            <a:r>
              <a:rPr lang="es-ES_tradnl" sz="1600" i="1" dirty="0" smtClean="0">
                <a:latin typeface="Century Gothic" panose="020B0502020202020204" pitchFamily="34" charset="0"/>
              </a:rPr>
              <a:t>ómo </a:t>
            </a:r>
            <a:r>
              <a:rPr lang="es-ES_tradnl" sz="1600" i="1" dirty="0">
                <a:latin typeface="Century Gothic" panose="020B0502020202020204" pitchFamily="34" charset="0"/>
              </a:rPr>
              <a:t>financiamos </a:t>
            </a:r>
            <a:r>
              <a:rPr lang="" sz="1600" i="1" dirty="0">
                <a:latin typeface="Century Gothic" panose="020B0502020202020204" pitchFamily="34" charset="0"/>
              </a:rPr>
              <a:t>un mayor gasto</a:t>
            </a:r>
            <a:r>
              <a:rPr lang="es-ES_tradnl" sz="1600" i="1" dirty="0">
                <a:latin typeface="Century Gothic" panose="020B0502020202020204" pitchFamily="34" charset="0"/>
              </a:rPr>
              <a:t>?</a:t>
            </a:r>
            <a:endParaRPr lang="es-NI" sz="1600" i="1" dirty="0">
              <a:latin typeface="Century Gothic" panose="020B0502020202020204" pitchFamily="34" charset="0"/>
            </a:endParaRPr>
          </a:p>
        </p:txBody>
      </p:sp>
      <p:graphicFrame>
        <p:nvGraphicFramePr>
          <p:cNvPr id="8" name="Gráfico 7">
            <a:hlinkClick r:id="rId3" action="ppaction://hlinksldjump"/>
          </p:cNvPr>
          <p:cNvGraphicFramePr>
            <a:graphicFrameLocks/>
          </p:cNvGraphicFramePr>
          <p:nvPr>
            <p:extLst>
              <p:ext uri="{D42A27DB-BD31-4B8C-83A1-F6EECF244321}">
                <p14:modId xmlns:p14="http://schemas.microsoft.com/office/powerpoint/2010/main" val="898450621"/>
              </p:ext>
            </p:extLst>
          </p:nvPr>
        </p:nvGraphicFramePr>
        <p:xfrm>
          <a:off x="323528" y="1916832"/>
          <a:ext cx="8280920" cy="4248472"/>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629129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1520" y="2780928"/>
            <a:ext cx="8640960" cy="1143000"/>
          </a:xfrm>
        </p:spPr>
        <p:txBody>
          <a:bodyPr>
            <a:noAutofit/>
          </a:bodyPr>
          <a:lstStyle/>
          <a:p>
            <a:r>
              <a:rPr lang="es-NI" sz="2600" b="1" dirty="0">
                <a:solidFill>
                  <a:srgbClr val="C00000"/>
                </a:solidFill>
                <a:latin typeface="Century Gothic" pitchFamily="34" charset="0"/>
              </a:rPr>
              <a:t>Consideraciones sobre el presupuesto de </a:t>
            </a:r>
            <a:r>
              <a:rPr lang="es-NI" sz="2600" b="1" dirty="0" smtClean="0">
                <a:solidFill>
                  <a:srgbClr val="C00000"/>
                </a:solidFill>
                <a:latin typeface="Century Gothic" pitchFamily="34" charset="0"/>
              </a:rPr>
              <a:t>gastos: </a:t>
            </a:r>
            <a:br>
              <a:rPr lang="es-NI" sz="2600" b="1" dirty="0" smtClean="0">
                <a:solidFill>
                  <a:srgbClr val="C00000"/>
                </a:solidFill>
                <a:latin typeface="Century Gothic" pitchFamily="34" charset="0"/>
              </a:rPr>
            </a:br>
            <a:r>
              <a:rPr lang="es-NI" sz="1600" b="1" dirty="0" smtClean="0">
                <a:solidFill>
                  <a:srgbClr val="C00000"/>
                </a:solidFill>
                <a:latin typeface="Century Gothic" pitchFamily="34" charset="0"/>
              </a:rPr>
              <a:t>El </a:t>
            </a:r>
            <a:r>
              <a:rPr lang="es-NI" sz="1600" b="1" dirty="0">
                <a:solidFill>
                  <a:srgbClr val="C00000"/>
                </a:solidFill>
                <a:latin typeface="Century Gothic" pitchFamily="34" charset="0"/>
              </a:rPr>
              <a:t>Impacto del Bono Solidario en el </a:t>
            </a:r>
            <a:r>
              <a:rPr lang="es-NI" sz="1600" b="1" dirty="0" smtClean="0">
                <a:solidFill>
                  <a:srgbClr val="C00000"/>
                </a:solidFill>
                <a:latin typeface="Century Gothic" pitchFamily="34" charset="0"/>
              </a:rPr>
              <a:t>Presupuesto</a:t>
            </a:r>
            <a:endParaRPr lang="es-NI" sz="1600" b="1" dirty="0">
              <a:solidFill>
                <a:srgbClr val="C00000"/>
              </a:solidFill>
              <a:latin typeface="Century Gothic" pitchFamily="34" charset="0"/>
            </a:endParaRPr>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455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457200" y="620688"/>
            <a:ext cx="8229600" cy="1143000"/>
          </a:xfrm>
        </p:spPr>
        <p:txBody>
          <a:bodyPr>
            <a:normAutofit fontScale="90000"/>
          </a:bodyPr>
          <a:lstStyle/>
          <a:p>
            <a:pPr algn="just"/>
            <a:r>
              <a:rPr lang="" sz="2000" i="1" dirty="0" smtClean="0">
                <a:latin typeface="Century Gothic" panose="020B0502020202020204" pitchFamily="34" charset="0"/>
              </a:rPr>
              <a:t>En </a:t>
            </a:r>
            <a:r>
              <a:rPr lang="" sz="2000" i="1" dirty="0" smtClean="0">
                <a:latin typeface="Century Gothic" panose="020B0502020202020204" pitchFamily="34" charset="0"/>
              </a:rPr>
              <a:t>relación </a:t>
            </a:r>
            <a:r>
              <a:rPr lang="" sz="2000" i="1" dirty="0" smtClean="0">
                <a:latin typeface="Century Gothic" panose="020B0502020202020204" pitchFamily="34" charset="0"/>
              </a:rPr>
              <a:t>al PIB, en 2014 el gasto primario del Gobierno Central </a:t>
            </a:r>
            <a:r>
              <a:rPr lang="" sz="2000" i="1" dirty="0" smtClean="0">
                <a:latin typeface="Century Gothic" panose="020B0502020202020204" pitchFamily="34" charset="0"/>
              </a:rPr>
              <a:t>experimentará </a:t>
            </a:r>
            <a:r>
              <a:rPr lang="" sz="2000" i="1" dirty="0" smtClean="0">
                <a:latin typeface="Century Gothic" panose="020B0502020202020204" pitchFamily="34" charset="0"/>
              </a:rPr>
              <a:t>un aumento de 5.3%. La </a:t>
            </a:r>
            <a:r>
              <a:rPr lang="" sz="2000" i="1" dirty="0" smtClean="0">
                <a:latin typeface="Century Gothic" panose="020B0502020202020204" pitchFamily="34" charset="0"/>
              </a:rPr>
              <a:t>incorporación </a:t>
            </a:r>
            <a:r>
              <a:rPr lang="" sz="2000" i="1" dirty="0" smtClean="0">
                <a:latin typeface="Century Gothic" panose="020B0502020202020204" pitchFamily="34" charset="0"/>
              </a:rPr>
              <a:t>del Bono Solidario al presupuesto de gastos explica dicho aumento, principalmente. </a:t>
            </a:r>
            <a:endParaRPr lang="es-ES" sz="2000" dirty="0"/>
          </a:p>
        </p:txBody>
      </p:sp>
      <p:graphicFrame>
        <p:nvGraphicFramePr>
          <p:cNvPr id="5" name="Gráfico 4"/>
          <p:cNvGraphicFramePr>
            <a:graphicFrameLocks/>
          </p:cNvGraphicFramePr>
          <p:nvPr>
            <p:extLst>
              <p:ext uri="{D42A27DB-BD31-4B8C-83A1-F6EECF244321}">
                <p14:modId xmlns:p14="http://schemas.microsoft.com/office/powerpoint/2010/main" val="3112958782"/>
              </p:ext>
            </p:extLst>
          </p:nvPr>
        </p:nvGraphicFramePr>
        <p:xfrm>
          <a:off x="571823" y="1916832"/>
          <a:ext cx="8003232" cy="4464496"/>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85276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Chart bld="series"/>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2"/>
          <p:cNvSpPr>
            <a:spLocks noGrp="1"/>
          </p:cNvSpPr>
          <p:nvPr>
            <p:ph type="title"/>
          </p:nvPr>
        </p:nvSpPr>
        <p:spPr>
          <a:xfrm>
            <a:off x="457200" y="476672"/>
            <a:ext cx="8229600" cy="1143000"/>
          </a:xfrm>
        </p:spPr>
        <p:txBody>
          <a:bodyPr>
            <a:noAutofit/>
          </a:bodyPr>
          <a:lstStyle/>
          <a:p>
            <a:pPr algn="just"/>
            <a:r>
              <a:rPr lang="" sz="1400" i="1" dirty="0" smtClean="0">
                <a:latin typeface="Century Gothic" panose="020B0502020202020204" pitchFamily="34" charset="0"/>
              </a:rPr>
              <a:t>Indiscutiblemente </a:t>
            </a:r>
            <a:r>
              <a:rPr lang="es-ES" sz="1400" i="1" dirty="0">
                <a:latin typeface="Century Gothic" panose="020B0502020202020204" pitchFamily="34" charset="0"/>
              </a:rPr>
              <a:t>el Bono seguirá teniendo un impacto positivo para los hogares que se benefician directa o indirectamente del </a:t>
            </a:r>
            <a:r>
              <a:rPr lang="es-ES" sz="1400" i="1" dirty="0" smtClean="0">
                <a:latin typeface="Century Gothic" panose="020B0502020202020204" pitchFamily="34" charset="0"/>
              </a:rPr>
              <a:t>mismo</a:t>
            </a:r>
            <a:r>
              <a:rPr lang="" sz="1400" i="1" dirty="0" smtClean="0">
                <a:latin typeface="Century Gothic" panose="020B0502020202020204" pitchFamily="34" charset="0"/>
              </a:rPr>
              <a:t>. Su </a:t>
            </a:r>
            <a:r>
              <a:rPr lang="" sz="1400" i="1" dirty="0" smtClean="0">
                <a:latin typeface="Century Gothic" panose="020B0502020202020204" pitchFamily="34" charset="0"/>
              </a:rPr>
              <a:t>incorporación </a:t>
            </a:r>
            <a:r>
              <a:rPr lang="" sz="1400" i="1" dirty="0" smtClean="0">
                <a:latin typeface="Century Gothic" panose="020B0502020202020204" pitchFamily="34" charset="0"/>
              </a:rPr>
              <a:t>al presupuesto brinda seguridad a sus beneficiarios, aunque no para todos, ya que “</a:t>
            </a:r>
            <a:r>
              <a:rPr lang="es-ES" sz="1400" i="1" dirty="0" smtClean="0">
                <a:latin typeface="Century Gothic" panose="020B0502020202020204" pitchFamily="34" charset="0"/>
              </a:rPr>
              <a:t>[</a:t>
            </a:r>
            <a:r>
              <a:rPr lang="" sz="1400" i="1" dirty="0" smtClean="0">
                <a:latin typeface="Century Gothic" panose="020B0502020202020204" pitchFamily="34" charset="0"/>
              </a:rPr>
              <a:t>...</a:t>
            </a:r>
            <a:r>
              <a:rPr lang="es-ES" sz="1400" i="1" dirty="0" smtClean="0">
                <a:latin typeface="Century Gothic" panose="020B0502020202020204" pitchFamily="34" charset="0"/>
              </a:rPr>
              <a:t>]</a:t>
            </a:r>
            <a:r>
              <a:rPr lang="" sz="1400" i="1" dirty="0" smtClean="0">
                <a:latin typeface="Century Gothic" panose="020B0502020202020204" pitchFamily="34" charset="0"/>
              </a:rPr>
              <a:t> Las instituciones no presupuestadas </a:t>
            </a:r>
            <a:r>
              <a:rPr lang="" sz="1400" i="1" dirty="0" smtClean="0">
                <a:latin typeface="Century Gothic" panose="020B0502020202020204" pitchFamily="34" charset="0"/>
              </a:rPr>
              <a:t>asumirán </a:t>
            </a:r>
            <a:r>
              <a:rPr lang="" sz="1400" i="1" dirty="0" smtClean="0">
                <a:latin typeface="Century Gothic" panose="020B0502020202020204" pitchFamily="34" charset="0"/>
              </a:rPr>
              <a:t>con sus propios recursos la </a:t>
            </a:r>
            <a:r>
              <a:rPr lang="" sz="1400" i="1" dirty="0" smtClean="0">
                <a:latin typeface="Century Gothic" panose="020B0502020202020204" pitchFamily="34" charset="0"/>
              </a:rPr>
              <a:t>aborción </a:t>
            </a:r>
            <a:r>
              <a:rPr lang="" sz="1400" i="1" dirty="0" smtClean="0">
                <a:latin typeface="Century Gothic" panose="020B0502020202020204" pitchFamily="34" charset="0"/>
              </a:rPr>
              <a:t>de dicho bono”.</a:t>
            </a:r>
            <a:endParaRPr lang="es-ES" sz="1400" i="1" dirty="0">
              <a:latin typeface="Century Gothic" panose="020B0502020202020204" pitchFamily="34" charset="0"/>
            </a:endParaRPr>
          </a:p>
        </p:txBody>
      </p:sp>
      <p:sp>
        <p:nvSpPr>
          <p:cNvPr id="5" name="Marcador de contenido 4"/>
          <p:cNvSpPr>
            <a:spLocks noGrp="1"/>
          </p:cNvSpPr>
          <p:nvPr>
            <p:ph idx="1"/>
          </p:nvPr>
        </p:nvSpPr>
        <p:spPr>
          <a:xfrm>
            <a:off x="458639" y="1916832"/>
            <a:ext cx="8229600" cy="4608512"/>
          </a:xfrm>
        </p:spPr>
        <p:txBody>
          <a:bodyPr>
            <a:normAutofit fontScale="25000" lnSpcReduction="20000"/>
          </a:bodyPr>
          <a:lstStyle/>
          <a:p>
            <a:pPr marL="0" indent="0" algn="just">
              <a:buNone/>
            </a:pPr>
            <a:r>
              <a:rPr lang="" sz="6400" dirty="0" smtClean="0">
                <a:latin typeface="Century Gothic" panose="020B0502020202020204" pitchFamily="34" charset="0"/>
              </a:rPr>
              <a:t>Sin embargo, sigue representando riesgos para las finanzas </a:t>
            </a:r>
            <a:r>
              <a:rPr lang="" sz="6400" dirty="0" smtClean="0">
                <a:latin typeface="Century Gothic" panose="020B0502020202020204" pitchFamily="34" charset="0"/>
              </a:rPr>
              <a:t>públicas</a:t>
            </a:r>
            <a:r>
              <a:rPr lang="" sz="6400" dirty="0" smtClean="0">
                <a:latin typeface="Century Gothic" panose="020B0502020202020204" pitchFamily="34" charset="0"/>
              </a:rPr>
              <a:t>:</a:t>
            </a:r>
          </a:p>
          <a:p>
            <a:pPr marL="0" indent="0" algn="just">
              <a:buNone/>
            </a:pPr>
            <a:endParaRPr lang="" sz="6400" dirty="0">
              <a:latin typeface="Century Gothic" panose="020B0502020202020204" pitchFamily="34" charset="0"/>
            </a:endParaRPr>
          </a:p>
          <a:p>
            <a:pPr marL="457200" indent="-457200" algn="just">
              <a:buAutoNum type="arabicPeriod"/>
            </a:pPr>
            <a:r>
              <a:rPr lang="" sz="6400" dirty="0" smtClean="0">
                <a:latin typeface="Century Gothic" panose="020B0502020202020204" pitchFamily="34" charset="0"/>
              </a:rPr>
              <a:t>Técnicamente </a:t>
            </a:r>
            <a:r>
              <a:rPr lang="" sz="6400" dirty="0" smtClean="0">
                <a:latin typeface="Century Gothic" panose="020B0502020202020204" pitchFamily="34" charset="0"/>
              </a:rPr>
              <a:t>el bono </a:t>
            </a:r>
            <a:r>
              <a:rPr lang="" sz="6400" dirty="0" smtClean="0">
                <a:latin typeface="Century Gothic" panose="020B0502020202020204" pitchFamily="34" charset="0"/>
              </a:rPr>
              <a:t>debió </a:t>
            </a:r>
            <a:r>
              <a:rPr lang="" sz="6400" dirty="0" smtClean="0">
                <a:latin typeface="Century Gothic" panose="020B0502020202020204" pitchFamily="34" charset="0"/>
              </a:rPr>
              <a:t>incorporarse en el </a:t>
            </a:r>
            <a:r>
              <a:rPr lang="" sz="6400" dirty="0" smtClean="0">
                <a:latin typeface="Century Gothic" panose="020B0502020202020204" pitchFamily="34" charset="0"/>
              </a:rPr>
              <a:t>renglón </a:t>
            </a:r>
            <a:r>
              <a:rPr lang="" sz="6400" dirty="0" smtClean="0">
                <a:latin typeface="Century Gothic" panose="020B0502020202020204" pitchFamily="34" charset="0"/>
              </a:rPr>
              <a:t>111 “Sueldos cargos permanentes” y no en el renglon 191 “Otros servicios personales”. Su </a:t>
            </a:r>
            <a:r>
              <a:rPr lang="" sz="6400" dirty="0">
                <a:latin typeface="Century Gothic" panose="020B0502020202020204" pitchFamily="34" charset="0"/>
              </a:rPr>
              <a:t>propuesta de </a:t>
            </a:r>
            <a:r>
              <a:rPr lang="" sz="6400" dirty="0" smtClean="0">
                <a:latin typeface="Century Gothic" panose="020B0502020202020204" pitchFamily="34" charset="0"/>
              </a:rPr>
              <a:t>incorporación </a:t>
            </a:r>
            <a:r>
              <a:rPr lang="" sz="6400" dirty="0">
                <a:latin typeface="Century Gothic" panose="020B0502020202020204" pitchFamily="34" charset="0"/>
              </a:rPr>
              <a:t>al </a:t>
            </a:r>
            <a:r>
              <a:rPr lang="" sz="6400" dirty="0" smtClean="0">
                <a:latin typeface="Century Gothic" panose="020B0502020202020204" pitchFamily="34" charset="0"/>
              </a:rPr>
              <a:t>presupuesto, por fuera del salario ordinario, </a:t>
            </a:r>
            <a:r>
              <a:rPr lang="" sz="6400" dirty="0">
                <a:latin typeface="Century Gothic" panose="020B0502020202020204" pitchFamily="34" charset="0"/>
              </a:rPr>
              <a:t>viola el “</a:t>
            </a:r>
            <a:r>
              <a:rPr lang="es-ES" sz="6400" i="1" dirty="0">
                <a:latin typeface="Century Gothic" panose="020B0502020202020204" pitchFamily="34" charset="0"/>
              </a:rPr>
              <a:t>Reglamento de la Ley General de la Seguridad </a:t>
            </a:r>
            <a:r>
              <a:rPr lang="es-ES" sz="6400" i="1" dirty="0" smtClean="0">
                <a:latin typeface="Century Gothic" panose="020B0502020202020204" pitchFamily="34" charset="0"/>
              </a:rPr>
              <a:t>Social</a:t>
            </a:r>
            <a:r>
              <a:rPr lang="" sz="6400" i="1" dirty="0" smtClean="0">
                <a:latin typeface="Century Gothic" panose="020B0502020202020204" pitchFamily="34" charset="0"/>
              </a:rPr>
              <a:t>”</a:t>
            </a:r>
            <a:r>
              <a:rPr lang="" sz="6400" dirty="0" smtClean="0">
                <a:latin typeface="Century Gothic" panose="020B0502020202020204" pitchFamily="34" charset="0"/>
              </a:rPr>
              <a:t> en sus arto</a:t>
            </a:r>
            <a:r>
              <a:rPr lang="" sz="6400" dirty="0">
                <a:latin typeface="Century Gothic" panose="020B0502020202020204" pitchFamily="34" charset="0"/>
              </a:rPr>
              <a:t>. </a:t>
            </a:r>
            <a:r>
              <a:rPr lang="" sz="6400" dirty="0" smtClean="0">
                <a:latin typeface="Century Gothic" panose="020B0502020202020204" pitchFamily="34" charset="0"/>
              </a:rPr>
              <a:t>1 y 10.</a:t>
            </a:r>
          </a:p>
          <a:p>
            <a:pPr marL="457200" indent="-457200" algn="just">
              <a:buAutoNum type="arabicPeriod"/>
            </a:pPr>
            <a:endParaRPr lang="" sz="6400" dirty="0" smtClean="0">
              <a:latin typeface="Century Gothic" panose="020B0502020202020204" pitchFamily="34" charset="0"/>
            </a:endParaRPr>
          </a:p>
          <a:p>
            <a:pPr marL="457200" indent="-457200" algn="just">
              <a:buAutoNum type="arabicPeriod"/>
            </a:pPr>
            <a:r>
              <a:rPr lang="" sz="6400" dirty="0" smtClean="0">
                <a:latin typeface="Century Gothic" panose="020B0502020202020204" pitchFamily="34" charset="0"/>
              </a:rPr>
              <a:t>Pero de introducirse al salario, el Gobierno </a:t>
            </a:r>
            <a:r>
              <a:rPr lang="" sz="6400" dirty="0" smtClean="0">
                <a:latin typeface="Century Gothic" panose="020B0502020202020204" pitchFamily="34" charset="0"/>
              </a:rPr>
              <a:t>tendría </a:t>
            </a:r>
            <a:r>
              <a:rPr lang="" sz="6400" dirty="0" smtClean="0">
                <a:latin typeface="Century Gothic" panose="020B0502020202020204" pitchFamily="34" charset="0"/>
              </a:rPr>
              <a:t>que aumentar el presupuesto total de </a:t>
            </a:r>
            <a:r>
              <a:rPr lang="" sz="6400" dirty="0" smtClean="0">
                <a:latin typeface="Century Gothic" panose="020B0502020202020204" pitchFamily="34" charset="0"/>
              </a:rPr>
              <a:t>décimo </a:t>
            </a:r>
            <a:r>
              <a:rPr lang="" sz="6400" dirty="0" smtClean="0">
                <a:latin typeface="Century Gothic" panose="020B0502020202020204" pitchFamily="34" charset="0"/>
              </a:rPr>
              <a:t>tercer mes y aporte patronal en aprox. C$ 372 millones en 2014, lo que equivale a 0.5 puntos del PIB, teniendo un (sobre) efecto perdurable </a:t>
            </a:r>
            <a:r>
              <a:rPr lang="" sz="6400" dirty="0" smtClean="0">
                <a:latin typeface="Century Gothic" panose="020B0502020202020204" pitchFamily="34" charset="0"/>
              </a:rPr>
              <a:t>más allá </a:t>
            </a:r>
            <a:r>
              <a:rPr lang="" sz="6400" dirty="0" smtClean="0">
                <a:latin typeface="Century Gothic" panose="020B0502020202020204" pitchFamily="34" charset="0"/>
              </a:rPr>
              <a:t>de 2014.</a:t>
            </a:r>
          </a:p>
          <a:p>
            <a:pPr marL="457200" indent="-457200" algn="just">
              <a:buAutoNum type="arabicPeriod"/>
            </a:pPr>
            <a:endParaRPr lang="" sz="6400" dirty="0" smtClean="0">
              <a:latin typeface="Century Gothic" panose="020B0502020202020204" pitchFamily="34" charset="0"/>
            </a:endParaRPr>
          </a:p>
          <a:p>
            <a:pPr marL="457200" indent="-457200" algn="just">
              <a:buAutoNum type="arabicPeriod"/>
            </a:pPr>
            <a:r>
              <a:rPr lang="" sz="6400" dirty="0" smtClean="0">
                <a:latin typeface="Century Gothic" panose="020B0502020202020204" pitchFamily="34" charset="0"/>
              </a:rPr>
              <a:t>Además</a:t>
            </a:r>
            <a:r>
              <a:rPr lang="" sz="6400" dirty="0" smtClean="0">
                <a:latin typeface="Century Gothic" panose="020B0502020202020204" pitchFamily="34" charset="0"/>
              </a:rPr>
              <a:t>, esta </a:t>
            </a:r>
            <a:r>
              <a:rPr lang="" sz="6400" dirty="0" smtClean="0">
                <a:latin typeface="Century Gothic" panose="020B0502020202020204" pitchFamily="34" charset="0"/>
              </a:rPr>
              <a:t>acción afectaría </a:t>
            </a:r>
            <a:r>
              <a:rPr lang="" sz="6400" dirty="0" smtClean="0">
                <a:latin typeface="Century Gothic" panose="020B0502020202020204" pitchFamily="34" charset="0"/>
              </a:rPr>
              <a:t>directamente a los beneficiarios, ya que sobre sus ingresos brutos aumentados </a:t>
            </a:r>
            <a:r>
              <a:rPr lang="" sz="6400" dirty="0" smtClean="0">
                <a:latin typeface="Century Gothic" panose="020B0502020202020204" pitchFamily="34" charset="0"/>
              </a:rPr>
              <a:t>tendrían </a:t>
            </a:r>
            <a:r>
              <a:rPr lang="" sz="6400" dirty="0" smtClean="0">
                <a:latin typeface="Century Gothic" panose="020B0502020202020204" pitchFamily="34" charset="0"/>
              </a:rPr>
              <a:t>que soportar una mayor </a:t>
            </a:r>
            <a:r>
              <a:rPr lang="" sz="6400" dirty="0" smtClean="0">
                <a:latin typeface="Century Gothic" panose="020B0502020202020204" pitchFamily="34" charset="0"/>
              </a:rPr>
              <a:t>deducción </a:t>
            </a:r>
            <a:r>
              <a:rPr lang="" sz="6400" dirty="0" smtClean="0">
                <a:latin typeface="Century Gothic" panose="020B0502020202020204" pitchFamily="34" charset="0"/>
              </a:rPr>
              <a:t>en concepto de </a:t>
            </a:r>
            <a:r>
              <a:rPr lang="" sz="6400" dirty="0" smtClean="0">
                <a:latin typeface="Century Gothic" panose="020B0502020202020204" pitchFamily="34" charset="0"/>
              </a:rPr>
              <a:t>cotización </a:t>
            </a:r>
            <a:r>
              <a:rPr lang="" sz="6400" dirty="0" smtClean="0">
                <a:latin typeface="Century Gothic" panose="020B0502020202020204" pitchFamily="34" charset="0"/>
              </a:rPr>
              <a:t>a la seguridad social, pero </a:t>
            </a:r>
            <a:r>
              <a:rPr lang="" sz="6400" dirty="0" smtClean="0">
                <a:latin typeface="Century Gothic" panose="020B0502020202020204" pitchFamily="34" charset="0"/>
              </a:rPr>
              <a:t>habría </a:t>
            </a:r>
            <a:r>
              <a:rPr lang="" sz="6400" dirty="0" smtClean="0">
                <a:latin typeface="Century Gothic" panose="020B0502020202020204" pitchFamily="34" charset="0"/>
              </a:rPr>
              <a:t>representado aprox. C$ 240 millones de ingresos adicionales al INSS.</a:t>
            </a:r>
          </a:p>
          <a:p>
            <a:pPr marL="457200" indent="-457200" algn="just">
              <a:buAutoNum type="arabicPeriod"/>
            </a:pPr>
            <a:endParaRPr lang="" sz="6400" dirty="0" smtClean="0">
              <a:latin typeface="Century Gothic" panose="020B0502020202020204" pitchFamily="34" charset="0"/>
            </a:endParaRPr>
          </a:p>
          <a:p>
            <a:pPr marL="457200" indent="-457200" algn="just">
              <a:buAutoNum type="arabicPeriod"/>
            </a:pPr>
            <a:r>
              <a:rPr lang="" sz="6400" dirty="0" smtClean="0">
                <a:latin typeface="Century Gothic" panose="020B0502020202020204" pitchFamily="34" charset="0"/>
              </a:rPr>
              <a:t>La </a:t>
            </a:r>
            <a:r>
              <a:rPr lang="" sz="6400" dirty="0" smtClean="0">
                <a:latin typeface="Century Gothic" panose="020B0502020202020204" pitchFamily="34" charset="0"/>
              </a:rPr>
              <a:t>introducción </a:t>
            </a:r>
            <a:r>
              <a:rPr lang="" sz="6400" dirty="0" smtClean="0">
                <a:latin typeface="Century Gothic" panose="020B0502020202020204" pitchFamily="34" charset="0"/>
              </a:rPr>
              <a:t>del bono </a:t>
            </a:r>
            <a:r>
              <a:rPr lang="" sz="6400" dirty="0" smtClean="0">
                <a:latin typeface="Century Gothic" panose="020B0502020202020204" pitchFamily="34" charset="0"/>
              </a:rPr>
              <a:t>impondrá </a:t>
            </a:r>
            <a:r>
              <a:rPr lang="" sz="6400" dirty="0" smtClean="0">
                <a:latin typeface="Century Gothic" panose="020B0502020202020204" pitchFamily="34" charset="0"/>
              </a:rPr>
              <a:t>un mayor grado de rigidez presupuestaria, </a:t>
            </a:r>
            <a:r>
              <a:rPr lang="" sz="6400" dirty="0" smtClean="0">
                <a:latin typeface="Century Gothic" panose="020B0502020202020204" pitchFamily="34" charset="0"/>
              </a:rPr>
              <a:t>ocasionará </a:t>
            </a:r>
            <a:r>
              <a:rPr lang="" sz="6400" dirty="0" smtClean="0">
                <a:latin typeface="Century Gothic" panose="020B0502020202020204" pitchFamily="34" charset="0"/>
              </a:rPr>
              <a:t>una “</a:t>
            </a:r>
            <a:r>
              <a:rPr lang="" sz="6400" i="1" dirty="0" smtClean="0">
                <a:latin typeface="Century Gothic" panose="020B0502020202020204" pitchFamily="34" charset="0"/>
                <a:hlinkClick r:id="rId3" action="ppaction://hlinksldjump"/>
              </a:rPr>
              <a:t>moderación </a:t>
            </a:r>
            <a:r>
              <a:rPr lang="" sz="6400" i="1" dirty="0" smtClean="0">
                <a:latin typeface="Century Gothic" panose="020B0502020202020204" pitchFamily="34" charset="0"/>
                <a:hlinkClick r:id="rId3" action="ppaction://hlinksldjump"/>
              </a:rPr>
              <a:t>de los ajustes salariales</a:t>
            </a:r>
            <a:r>
              <a:rPr lang="" sz="6400" dirty="0" smtClean="0">
                <a:latin typeface="Century Gothic" panose="020B0502020202020204" pitchFamily="34" charset="0"/>
              </a:rPr>
              <a:t>”, y al financiarse con recursos del tesoro, se </a:t>
            </a:r>
            <a:r>
              <a:rPr lang="" sz="6400" dirty="0" smtClean="0">
                <a:latin typeface="Century Gothic" panose="020B0502020202020204" pitchFamily="34" charset="0"/>
              </a:rPr>
              <a:t>renunciará </a:t>
            </a:r>
            <a:r>
              <a:rPr lang="" sz="6400" dirty="0" smtClean="0">
                <a:latin typeface="Century Gothic" panose="020B0502020202020204" pitchFamily="34" charset="0"/>
              </a:rPr>
              <a:t>a mayores posibilidaes de </a:t>
            </a:r>
            <a:r>
              <a:rPr lang="" sz="6400" dirty="0" smtClean="0">
                <a:latin typeface="Century Gothic" panose="020B0502020202020204" pitchFamily="34" charset="0"/>
              </a:rPr>
              <a:t>inversión pública </a:t>
            </a:r>
            <a:r>
              <a:rPr lang="" sz="6400" dirty="0" smtClean="0">
                <a:latin typeface="Century Gothic" panose="020B0502020202020204" pitchFamily="34" charset="0"/>
              </a:rPr>
              <a:t>potenciadora del crecimiento </a:t>
            </a:r>
            <a:r>
              <a:rPr lang="" sz="6400" dirty="0" smtClean="0">
                <a:latin typeface="Century Gothic" panose="020B0502020202020204" pitchFamily="34" charset="0"/>
              </a:rPr>
              <a:t>económico</a:t>
            </a:r>
            <a:r>
              <a:rPr lang="" sz="6400" dirty="0" smtClean="0">
                <a:latin typeface="Century Gothic" panose="020B0502020202020204" pitchFamily="34" charset="0"/>
              </a:rPr>
              <a:t>. </a:t>
            </a:r>
          </a:p>
          <a:p>
            <a:pPr marL="457200" indent="-457200" algn="just">
              <a:buAutoNum type="arabicPeriod"/>
            </a:pPr>
            <a:endParaRPr lang="es-ES" sz="2400" dirty="0">
              <a:latin typeface="Century Gothic" panose="020B0502020202020204" pitchFamily="34" charset="0"/>
            </a:endParaRPr>
          </a:p>
        </p:txBody>
      </p:sp>
      <p:sp>
        <p:nvSpPr>
          <p:cNvPr id="6"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6795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9" name="8 Abrir llave"/>
          <p:cNvSpPr/>
          <p:nvPr/>
        </p:nvSpPr>
        <p:spPr>
          <a:xfrm rot="10800000">
            <a:off x="7965649" y="4653135"/>
            <a:ext cx="135322" cy="1224137"/>
          </a:xfrm>
          <a:prstGeom prst="leftBrace">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s-NI"/>
          </a:p>
        </p:txBody>
      </p:sp>
      <p:sp>
        <p:nvSpPr>
          <p:cNvPr id="13" name="1 CuadroTexto"/>
          <p:cNvSpPr txBox="1"/>
          <p:nvPr/>
        </p:nvSpPr>
        <p:spPr>
          <a:xfrm>
            <a:off x="8028384" y="5122691"/>
            <a:ext cx="978796" cy="36304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NI" sz="1000" dirty="0" smtClean="0">
                <a:latin typeface="Century Gothic" panose="020B0502020202020204" pitchFamily="34" charset="0"/>
              </a:rPr>
              <a:t>Estimación oficial</a:t>
            </a:r>
            <a:endParaRPr lang="es-NI" sz="1000" dirty="0">
              <a:latin typeface="Century Gothic" panose="020B0502020202020204" pitchFamily="34" charset="0"/>
            </a:endParaRPr>
          </a:p>
        </p:txBody>
      </p:sp>
      <p:sp>
        <p:nvSpPr>
          <p:cNvPr id="14" name="1 CuadroTexto"/>
          <p:cNvSpPr txBox="1"/>
          <p:nvPr/>
        </p:nvSpPr>
        <p:spPr>
          <a:xfrm>
            <a:off x="8028384" y="4293096"/>
            <a:ext cx="978796" cy="36304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NI" sz="1000" dirty="0" smtClean="0">
                <a:latin typeface="Century Gothic" panose="020B0502020202020204" pitchFamily="34" charset="0"/>
              </a:rPr>
              <a:t>Estimación </a:t>
            </a:r>
            <a:r>
              <a:rPr lang="es-NI" sz="1000" dirty="0" err="1" smtClean="0">
                <a:latin typeface="Century Gothic" panose="020B0502020202020204" pitchFamily="34" charset="0"/>
              </a:rPr>
              <a:t>Ieepp</a:t>
            </a:r>
            <a:endParaRPr lang="es-NI" sz="1000" dirty="0">
              <a:latin typeface="Century Gothic" panose="020B0502020202020204" pitchFamily="34" charset="0"/>
            </a:endParaRPr>
          </a:p>
        </p:txBody>
      </p:sp>
      <p:sp>
        <p:nvSpPr>
          <p:cNvPr id="15" name="14 Abrir llave"/>
          <p:cNvSpPr/>
          <p:nvPr/>
        </p:nvSpPr>
        <p:spPr>
          <a:xfrm rot="10800000">
            <a:off x="7965650" y="4254402"/>
            <a:ext cx="144016" cy="326725"/>
          </a:xfrm>
          <a:prstGeom prst="leftBrace">
            <a:avLst/>
          </a:prstGeom>
        </p:spPr>
        <p:style>
          <a:lnRef idx="2">
            <a:schemeClr val="accent5"/>
          </a:lnRef>
          <a:fillRef idx="0">
            <a:schemeClr val="accent5"/>
          </a:fillRef>
          <a:effectRef idx="1">
            <a:schemeClr val="accent5"/>
          </a:effectRef>
          <a:fontRef idx="minor">
            <a:schemeClr val="tx1"/>
          </a:fontRef>
        </p:style>
        <p:txBody>
          <a:bodyPr rtlCol="0" anchor="ctr"/>
          <a:lstStyle/>
          <a:p>
            <a:pPr algn="ctr"/>
            <a:endParaRPr lang="es-NI"/>
          </a:p>
        </p:txBody>
      </p:sp>
      <p:sp>
        <p:nvSpPr>
          <p:cNvPr id="6" name="Título 5"/>
          <p:cNvSpPr>
            <a:spLocks noGrp="1"/>
          </p:cNvSpPr>
          <p:nvPr>
            <p:ph type="title"/>
          </p:nvPr>
        </p:nvSpPr>
        <p:spPr>
          <a:xfrm>
            <a:off x="457200" y="836712"/>
            <a:ext cx="8229600" cy="864096"/>
          </a:xfrm>
        </p:spPr>
        <p:txBody>
          <a:bodyPr>
            <a:normAutofit fontScale="90000"/>
          </a:bodyPr>
          <a:lstStyle/>
          <a:p>
            <a:pPr algn="just"/>
            <a:r>
              <a:rPr lang="" sz="1600" i="1" dirty="0" smtClean="0">
                <a:latin typeface="Century Gothic" panose="020B0502020202020204" pitchFamily="34" charset="0"/>
              </a:rPr>
              <a:t>La </a:t>
            </a:r>
            <a:r>
              <a:rPr lang="" sz="1600" i="1" dirty="0" smtClean="0">
                <a:latin typeface="Century Gothic" panose="020B0502020202020204" pitchFamily="34" charset="0"/>
              </a:rPr>
              <a:t>incorporación </a:t>
            </a:r>
            <a:r>
              <a:rPr lang="" sz="1600" i="1" dirty="0" smtClean="0">
                <a:latin typeface="Century Gothic" panose="020B0502020202020204" pitchFamily="34" charset="0"/>
              </a:rPr>
              <a:t>del bono al presupuesto </a:t>
            </a:r>
            <a:r>
              <a:rPr lang="" sz="1600" i="1" dirty="0" smtClean="0">
                <a:latin typeface="Century Gothic" panose="020B0502020202020204" pitchFamily="34" charset="0"/>
              </a:rPr>
              <a:t>aumentará </a:t>
            </a:r>
            <a:r>
              <a:rPr lang="" sz="1600" i="1" dirty="0" smtClean="0">
                <a:latin typeface="Century Gothic" panose="020B0502020202020204" pitchFamily="34" charset="0"/>
              </a:rPr>
              <a:t>la masa salarial del Gobierno en relación al PIB en 0.5 puntos. Ieepp estima que de integrarse el bono al salario de los beneficiarios, aumentaría este indicador en otros 0.5 del PIB.</a:t>
            </a:r>
            <a:endParaRPr lang="es-ES" sz="1600" i="1" dirty="0">
              <a:latin typeface="Century Gothic" panose="020B0502020202020204" pitchFamily="34" charset="0"/>
            </a:endParaRPr>
          </a:p>
        </p:txBody>
      </p:sp>
      <p:graphicFrame>
        <p:nvGraphicFramePr>
          <p:cNvPr id="18" name="Gráfico 17"/>
          <p:cNvGraphicFramePr>
            <a:graphicFrameLocks/>
          </p:cNvGraphicFramePr>
          <p:nvPr>
            <p:extLst>
              <p:ext uri="{D42A27DB-BD31-4B8C-83A1-F6EECF244321}">
                <p14:modId xmlns:p14="http://schemas.microsoft.com/office/powerpoint/2010/main" val="2149909614"/>
              </p:ext>
            </p:extLst>
          </p:nvPr>
        </p:nvGraphicFramePr>
        <p:xfrm>
          <a:off x="251519" y="2132857"/>
          <a:ext cx="7676698" cy="4635274"/>
        </p:xfrm>
        <a:graphic>
          <a:graphicData uri="http://schemas.openxmlformats.org/drawingml/2006/chart">
            <c:chart xmlns:c="http://schemas.openxmlformats.org/drawingml/2006/chart" xmlns:r="http://schemas.openxmlformats.org/officeDocument/2006/relationships" r:id="rId3"/>
          </a:graphicData>
        </a:graphic>
      </p:graphicFrame>
      <p:sp>
        <p:nvSpPr>
          <p:cNvPr id="23" name="Rectángulo 22"/>
          <p:cNvSpPr/>
          <p:nvPr/>
        </p:nvSpPr>
        <p:spPr>
          <a:xfrm>
            <a:off x="4860032" y="4149080"/>
            <a:ext cx="936104" cy="792088"/>
          </a:xfrm>
          <a:prstGeom prst="rect">
            <a:avLst/>
          </a:prstGeom>
          <a:no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es-ES"/>
          </a:p>
        </p:txBody>
      </p:sp>
      <p:sp>
        <p:nvSpPr>
          <p:cNvPr id="11" name="Rectángulo 10"/>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493723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graphicEl>
                                              <a:chart seriesIdx="-3" categoryIdx="-3" bldStep="gridLegend"/>
                                            </p:graphicEl>
                                          </p:spTgt>
                                        </p:tgtEl>
                                        <p:attrNameLst>
                                          <p:attrName>style.visibility</p:attrName>
                                        </p:attrNameLst>
                                      </p:cBhvr>
                                      <p:to>
                                        <p:strVal val="visible"/>
                                      </p:to>
                                    </p:set>
                                    <p:animEffect transition="in" filter="wipe(down)">
                                      <p:cBhvr>
                                        <p:cTn id="7" dur="500"/>
                                        <p:tgtEl>
                                          <p:spTgt spid="18">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graphicEl>
                                              <a:chart seriesIdx="0" categoryIdx="-4" bldStep="series"/>
                                            </p:graphicEl>
                                          </p:spTgt>
                                        </p:tgtEl>
                                        <p:attrNameLst>
                                          <p:attrName>style.visibility</p:attrName>
                                        </p:attrNameLst>
                                      </p:cBhvr>
                                      <p:to>
                                        <p:strVal val="visible"/>
                                      </p:to>
                                    </p:set>
                                    <p:animEffect transition="in" filter="wipe(down)">
                                      <p:cBhvr>
                                        <p:cTn id="12" dur="500"/>
                                        <p:tgtEl>
                                          <p:spTgt spid="18">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8">
                                            <p:graphicEl>
                                              <a:chart seriesIdx="1" categoryIdx="-4" bldStep="series"/>
                                            </p:graphicEl>
                                          </p:spTgt>
                                        </p:tgtEl>
                                        <p:attrNameLst>
                                          <p:attrName>style.visibility</p:attrName>
                                        </p:attrNameLst>
                                      </p:cBhvr>
                                      <p:to>
                                        <p:strVal val="visible"/>
                                      </p:to>
                                    </p:set>
                                    <p:animEffect transition="in" filter="wipe(down)">
                                      <p:cBhvr>
                                        <p:cTn id="31" dur="500"/>
                                        <p:tgtEl>
                                          <p:spTgt spid="18">
                                            <p:graphicEl>
                                              <a:chart seriesIdx="1" categoryIdx="-4" bldStep="series"/>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4" grpId="0"/>
      <p:bldP spid="15" grpId="0" animBg="1"/>
      <p:bldP spid="6" grpId="0"/>
      <p:bldGraphic spid="18" grpId="0" uiExpand="1">
        <p:bldSub>
          <a:bldChart bld="series"/>
        </p:bldSub>
      </p:bldGraphic>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5"/>
          <p:cNvSpPr>
            <a:spLocks noGrp="1"/>
          </p:cNvSpPr>
          <p:nvPr>
            <p:ph type="title"/>
          </p:nvPr>
        </p:nvSpPr>
        <p:spPr>
          <a:xfrm>
            <a:off x="457200" y="836712"/>
            <a:ext cx="8229600" cy="864096"/>
          </a:xfrm>
        </p:spPr>
        <p:txBody>
          <a:bodyPr>
            <a:normAutofit/>
          </a:bodyPr>
          <a:lstStyle/>
          <a:p>
            <a:pPr algn="just"/>
            <a:r>
              <a:rPr lang="" sz="1600" i="1" dirty="0" smtClean="0">
                <a:latin typeface="Century Gothic" panose="020B0502020202020204" pitchFamily="34" charset="0"/>
              </a:rPr>
              <a:t>En ese sentido, el presupuesto de gastos se incrementa en 15.2%. Sin embargo, sin incluir el bono (el cual </a:t>
            </a:r>
            <a:r>
              <a:rPr lang="" sz="1600" i="1" dirty="0" smtClean="0">
                <a:latin typeface="Century Gothic" panose="020B0502020202020204" pitchFamily="34" charset="0"/>
              </a:rPr>
              <a:t>beneficiaría </a:t>
            </a:r>
            <a:r>
              <a:rPr lang="" sz="1600" i="1" dirty="0" smtClean="0">
                <a:latin typeface="Century Gothic" panose="020B0502020202020204" pitchFamily="34" charset="0"/>
              </a:rPr>
              <a:t>aprox. al 10.8 % de la poblacion total), este </a:t>
            </a:r>
            <a:r>
              <a:rPr lang="" sz="1600" i="1" dirty="0" smtClean="0">
                <a:latin typeface="Century Gothic" panose="020B0502020202020204" pitchFamily="34" charset="0"/>
              </a:rPr>
              <a:t>aumentaría </a:t>
            </a:r>
            <a:r>
              <a:rPr lang="" sz="1600" i="1" dirty="0" smtClean="0">
                <a:latin typeface="Century Gothic" panose="020B0502020202020204" pitchFamily="34" charset="0"/>
              </a:rPr>
              <a:t>12.7 % (el menor crecimiento de los </a:t>
            </a:r>
            <a:r>
              <a:rPr lang="" sz="1600" i="1" dirty="0" smtClean="0">
                <a:latin typeface="Century Gothic" panose="020B0502020202020204" pitchFamily="34" charset="0"/>
              </a:rPr>
              <a:t>últimos </a:t>
            </a:r>
            <a:r>
              <a:rPr lang="" sz="1600" i="1" dirty="0" smtClean="0">
                <a:latin typeface="Century Gothic" panose="020B0502020202020204" pitchFamily="34" charset="0"/>
              </a:rPr>
              <a:t>3 años). </a:t>
            </a:r>
            <a:endParaRPr lang="es-ES" sz="1600" i="1" dirty="0">
              <a:latin typeface="Century Gothic" panose="020B0502020202020204" pitchFamily="34" charset="0"/>
            </a:endParaRPr>
          </a:p>
        </p:txBody>
      </p:sp>
      <p:sp>
        <p:nvSpPr>
          <p:cNvPr id="11" name="Rectángulo 10"/>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3048009663"/>
              </p:ext>
            </p:extLst>
          </p:nvPr>
        </p:nvGraphicFramePr>
        <p:xfrm>
          <a:off x="1331638" y="1916832"/>
          <a:ext cx="6336705" cy="4914728"/>
        </p:xfrm>
        <a:graphic>
          <a:graphicData uri="http://schemas.openxmlformats.org/drawingml/2006/table">
            <a:tbl>
              <a:tblPr>
                <a:tableStyleId>{9D7B26C5-4107-4FEC-AEDC-1716B250A1EF}</a:tableStyleId>
              </a:tblPr>
              <a:tblGrid>
                <a:gridCol w="1340727"/>
                <a:gridCol w="1467745"/>
                <a:gridCol w="1439518"/>
                <a:gridCol w="1213713"/>
                <a:gridCol w="875002"/>
              </a:tblGrid>
              <a:tr h="159001">
                <a:tc gridSpan="5">
                  <a:txBody>
                    <a:bodyPr/>
                    <a:lstStyle/>
                    <a:p>
                      <a:pPr algn="ctr" fontAlgn="b"/>
                      <a:r>
                        <a:rPr lang="es-ES" sz="1400" b="1" u="none" strike="noStrike" dirty="0">
                          <a:effectLst/>
                          <a:latin typeface="Century Gothic" panose="020B0502020202020204" pitchFamily="34" charset="0"/>
                        </a:rPr>
                        <a:t>Cuadro Propuesta de Presupuesto General de la República 2014</a:t>
                      </a:r>
                      <a:endParaRPr lang="es-ES" sz="1400" b="1" i="0" u="none" strike="noStrike" dirty="0">
                        <a:solidFill>
                          <a:srgbClr val="000000"/>
                        </a:solidFill>
                        <a:effectLst/>
                        <a:latin typeface="Century Gothic" panose="020B0502020202020204" pitchFamily="34" charset="0"/>
                      </a:endParaRPr>
                    </a:p>
                  </a:txBody>
                  <a:tcPr marL="6234" marR="6234" marT="623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98146">
                <a:tc>
                  <a:txBody>
                    <a:bodyPr/>
                    <a:lstStyle/>
                    <a:p>
                      <a:pPr algn="ctr" fontAlgn="ctr"/>
                      <a:r>
                        <a:rPr lang="es-ES" sz="1000" b="1" u="none" strike="noStrike">
                          <a:effectLst/>
                          <a:latin typeface="Century Gothic" panose="020B0502020202020204" pitchFamily="34" charset="0"/>
                        </a:rPr>
                        <a:t>Instituciones</a:t>
                      </a:r>
                      <a:endParaRPr lang="es-ES" sz="1000" b="1"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ctr"/>
                      <a:r>
                        <a:rPr lang="es-ES" sz="1000" b="1" u="none" strike="noStrike" dirty="0">
                          <a:effectLst/>
                          <a:latin typeface="Century Gothic" panose="020B0502020202020204" pitchFamily="34" charset="0"/>
                        </a:rPr>
                        <a:t>Presupuesto </a:t>
                      </a:r>
                      <a:endParaRPr lang="" sz="1000" b="1" u="none" strike="noStrike" dirty="0" smtClean="0">
                        <a:effectLst/>
                        <a:latin typeface="Century Gothic" panose="020B0502020202020204" pitchFamily="34" charset="0"/>
                      </a:endParaRPr>
                    </a:p>
                    <a:p>
                      <a:pPr algn="ctr" fontAlgn="ctr"/>
                      <a:r>
                        <a:rPr lang="es-ES" sz="1000" b="1" u="none" strike="noStrike" dirty="0" smtClean="0">
                          <a:effectLst/>
                          <a:latin typeface="Century Gothic" panose="020B0502020202020204" pitchFamily="34" charset="0"/>
                        </a:rPr>
                        <a:t>2013 </a:t>
                      </a:r>
                      <a:r>
                        <a:rPr lang="es-ES" sz="1000" b="1" u="none" strike="noStrike" dirty="0">
                          <a:effectLst/>
                          <a:latin typeface="Century Gothic" panose="020B0502020202020204" pitchFamily="34" charset="0"/>
                        </a:rPr>
                        <a:t>Reformado</a:t>
                      </a:r>
                      <a:endParaRPr lang="es-ES" sz="1000" b="1" i="0" u="none" strike="noStrike" dirty="0">
                        <a:solidFill>
                          <a:srgbClr val="000000"/>
                        </a:solidFill>
                        <a:effectLst/>
                        <a:latin typeface="Century Gothic" panose="020B0502020202020204" pitchFamily="34" charset="0"/>
                      </a:endParaRPr>
                    </a:p>
                  </a:txBody>
                  <a:tcPr marL="6234" marR="6234" marT="6234" marB="0" anchor="ctr"/>
                </a:tc>
                <a:tc>
                  <a:txBody>
                    <a:bodyPr/>
                    <a:lstStyle/>
                    <a:p>
                      <a:pPr algn="ctr" fontAlgn="ctr"/>
                      <a:r>
                        <a:rPr lang="es-ES" sz="1000" b="1" u="none" strike="noStrike" dirty="0" smtClean="0">
                          <a:effectLst/>
                          <a:latin typeface="Century Gothic" panose="020B0502020202020204" pitchFamily="34" charset="0"/>
                        </a:rPr>
                        <a:t>Propuesta</a:t>
                      </a:r>
                      <a:endParaRPr lang="" sz="1000" b="1" u="none" strike="noStrike" dirty="0" smtClean="0">
                        <a:effectLst/>
                        <a:latin typeface="Century Gothic" panose="020B0502020202020204" pitchFamily="34" charset="0"/>
                      </a:endParaRPr>
                    </a:p>
                    <a:p>
                      <a:pPr algn="ctr" fontAlgn="ctr"/>
                      <a:r>
                        <a:rPr lang="es-ES" sz="1000" b="1" u="none" strike="noStrike" dirty="0" smtClean="0">
                          <a:effectLst/>
                          <a:latin typeface="Century Gothic" panose="020B0502020202020204" pitchFamily="34" charset="0"/>
                        </a:rPr>
                        <a:t> </a:t>
                      </a:r>
                      <a:r>
                        <a:rPr lang="es-ES" sz="1000" b="1" u="none" strike="noStrike" dirty="0">
                          <a:effectLst/>
                          <a:latin typeface="Century Gothic" panose="020B0502020202020204" pitchFamily="34" charset="0"/>
                        </a:rPr>
                        <a:t>Presupuesto 2014</a:t>
                      </a:r>
                      <a:endParaRPr lang="es-ES" sz="1000" b="1" i="0" u="none" strike="noStrike" dirty="0">
                        <a:solidFill>
                          <a:srgbClr val="000000"/>
                        </a:solidFill>
                        <a:effectLst/>
                        <a:latin typeface="Century Gothic" panose="020B0502020202020204" pitchFamily="34" charset="0"/>
                      </a:endParaRPr>
                    </a:p>
                  </a:txBody>
                  <a:tcPr marL="6234" marR="6234" marT="6234" marB="0" anchor="ctr"/>
                </a:tc>
                <a:tc>
                  <a:txBody>
                    <a:bodyPr/>
                    <a:lstStyle/>
                    <a:p>
                      <a:pPr algn="ctr" fontAlgn="ctr"/>
                      <a:r>
                        <a:rPr lang="es-ES" sz="1000" b="1" u="none" strike="noStrike">
                          <a:effectLst/>
                          <a:latin typeface="Century Gothic" panose="020B0502020202020204" pitchFamily="34" charset="0"/>
                        </a:rPr>
                        <a:t>Diferencia Abs. </a:t>
                      </a:r>
                      <a:endParaRPr lang="es-ES" sz="1000" b="1"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ctr"/>
                      <a:r>
                        <a:rPr lang="es-ES" sz="1000" b="1" u="none" strike="noStrike" dirty="0">
                          <a:effectLst/>
                          <a:latin typeface="Century Gothic" panose="020B0502020202020204" pitchFamily="34" charset="0"/>
                        </a:rPr>
                        <a:t>Diferencia %</a:t>
                      </a:r>
                      <a:endParaRPr lang="es-ES" sz="1000" b="1" i="0" u="none" strike="noStrike" dirty="0">
                        <a:solidFill>
                          <a:srgbClr val="000000"/>
                        </a:solidFill>
                        <a:effectLst/>
                        <a:latin typeface="Century Gothic" panose="020B0502020202020204" pitchFamily="34" charset="0"/>
                      </a:endParaRPr>
                    </a:p>
                  </a:txBody>
                  <a:tcPr marL="6234" marR="6234" marT="6234" marB="0" anchor="ctr"/>
                </a:tc>
              </a:tr>
              <a:tr h="159001">
                <a:tc>
                  <a:txBody>
                    <a:bodyPr/>
                    <a:lstStyle/>
                    <a:p>
                      <a:pPr algn="l" fontAlgn="ctr"/>
                      <a:r>
                        <a:rPr lang="es-ES" sz="1000" u="none" strike="noStrike">
                          <a:effectLst/>
                          <a:latin typeface="Century Gothic" panose="020B0502020202020204" pitchFamily="34" charset="0"/>
                        </a:rPr>
                        <a:t>Asamblea</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dirty="0">
                          <a:effectLst/>
                          <a:latin typeface="Century Gothic" panose="020B0502020202020204" pitchFamily="34" charset="0"/>
                        </a:rPr>
                        <a:t>                          512.56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543.56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31.0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6.0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CSJ</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dirty="0">
                          <a:effectLst/>
                          <a:latin typeface="Century Gothic" panose="020B0502020202020204" pitchFamily="34" charset="0"/>
                        </a:rPr>
                        <a:t>                       1,936.18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2,231.24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295.1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15.2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CSE</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375.43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571.96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196.5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52.3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CGR</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194.51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201.59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7.1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3.6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Presidencia</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277.84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278.87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1.0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0.4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MIGOB</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2,329.02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2,956.20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627.2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26.9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MIDEF</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1,921.03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2,151.80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230.8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12.0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MINREX</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623.71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724.87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101.2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16.2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MHCP</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444.68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567.04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122.4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27.5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MIFIC</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313.88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347.88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34.0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10.8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MINED</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7,379.85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9,047.86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1,668.0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22.6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MAGFOR</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760.18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914.63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154.5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20.3 </a:t>
                      </a:r>
                      <a:endParaRPr lang="es-ES" sz="1000" b="0" i="0" u="none" strike="noStrike">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MTI</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3,457.04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3,879.49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422.4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12.2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MINSA</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7,932.69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9,636.62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1,703.9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21.5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MITRAB</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64.66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82.04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17.4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26.9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MARENA</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260.82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276.53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15.7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6.0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MIFAM</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491.88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634.69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142.8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29.0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MEM</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534.65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513.81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r" fontAlgn="b"/>
                      <a:r>
                        <a:rPr lang="" sz="1000" u="none" strike="noStrike" dirty="0" smtClean="0">
                          <a:effectLst/>
                          <a:latin typeface="Century Gothic" panose="020B0502020202020204" pitchFamily="34" charset="0"/>
                        </a:rPr>
                        <a:t>(</a:t>
                      </a:r>
                      <a:r>
                        <a:rPr lang="es-ES" sz="1000" u="none" strike="noStrike" dirty="0" smtClean="0">
                          <a:effectLst/>
                          <a:latin typeface="Century Gothic" panose="020B0502020202020204" pitchFamily="34" charset="0"/>
                        </a:rPr>
                        <a:t>20.8</a:t>
                      </a:r>
                      <a:r>
                        <a:rPr lang="" sz="1000" u="none" strike="noStrike" dirty="0" smtClean="0">
                          <a:effectLst/>
                          <a:latin typeface="Century Gothic" panose="020B0502020202020204" pitchFamily="34" charset="0"/>
                        </a:rPr>
                        <a:t>)</a:t>
                      </a:r>
                      <a:r>
                        <a:rPr lang="es-ES" sz="1000" u="none" strike="noStrike" dirty="0" smtClean="0">
                          <a:effectLst/>
                          <a:latin typeface="Century Gothic" panose="020B0502020202020204" pitchFamily="34" charset="0"/>
                        </a:rPr>
                        <a:t>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(3.9)</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MEFCCA</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828.47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948.63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120.2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14.5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dirty="0" smtClean="0">
                          <a:effectLst/>
                          <a:latin typeface="Century Gothic" panose="020B0502020202020204" pitchFamily="34" charset="0"/>
                        </a:rPr>
                        <a:t>MIM</a:t>
                      </a:r>
                      <a:r>
                        <a:rPr lang="" sz="1000" u="none" strike="noStrike" baseline="30000" dirty="0" smtClean="0">
                          <a:effectLst/>
                          <a:latin typeface="Century Gothic" panose="020B0502020202020204" pitchFamily="34" charset="0"/>
                        </a:rPr>
                        <a:t>a</a:t>
                      </a:r>
                      <a:endParaRPr lang="es-ES" sz="1000" b="0" i="0" u="none" strike="noStrike" baseline="30000" dirty="0">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4.24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21.23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17.0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 sz="1000" u="none" strike="noStrike" dirty="0" smtClean="0">
                          <a:effectLst/>
                          <a:latin typeface="Century Gothic" panose="020B0502020202020204" pitchFamily="34" charset="0"/>
                        </a:rPr>
                        <a:t>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dirty="0" smtClean="0">
                          <a:effectLst/>
                          <a:latin typeface="Century Gothic" panose="020B0502020202020204" pitchFamily="34" charset="0"/>
                        </a:rPr>
                        <a:t>MIJ</a:t>
                      </a:r>
                      <a:r>
                        <a:rPr lang="" sz="1000" u="none" strike="noStrike" baseline="30000" dirty="0" smtClean="0">
                          <a:effectLst/>
                          <a:latin typeface="Century Gothic" panose="020B0502020202020204" pitchFamily="34" charset="0"/>
                        </a:rPr>
                        <a:t>a</a:t>
                      </a:r>
                      <a:endParaRPr lang="es-ES" sz="1000" b="0" i="0" u="none" strike="noStrike" dirty="0">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3.80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25.35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21.5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a:t>
                      </a:r>
                      <a:r>
                        <a:rPr lang="" sz="1000" u="none" strike="noStrike" dirty="0" smtClean="0">
                          <a:effectLst/>
                          <a:latin typeface="Century Gothic" panose="020B0502020202020204" pitchFamily="34" charset="0"/>
                        </a:rPr>
                        <a:t>...</a:t>
                      </a:r>
                      <a:r>
                        <a:rPr lang="es-ES" sz="1000" u="none" strike="noStrike" dirty="0" smtClean="0">
                          <a:effectLst/>
                          <a:latin typeface="Century Gothic" panose="020B0502020202020204" pitchFamily="34" charset="0"/>
                        </a:rPr>
                        <a:t>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PGR</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110.18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113.30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3.1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2.8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Asig. Sub</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14,583.22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16,241.27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1,658.1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11.4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Servicio Deuda</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u="none" strike="noStrike">
                          <a:effectLst/>
                          <a:latin typeface="Century Gothic" panose="020B0502020202020204" pitchFamily="34" charset="0"/>
                        </a:rPr>
                        <a:t>                       3,063.94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2,830.60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r" fontAlgn="b"/>
                      <a:r>
                        <a:rPr lang="" sz="1000" u="none" strike="noStrike" dirty="0" smtClean="0">
                          <a:effectLst/>
                          <a:latin typeface="Century Gothic" panose="020B0502020202020204" pitchFamily="34" charset="0"/>
                        </a:rPr>
                        <a:t>(</a:t>
                      </a:r>
                      <a:r>
                        <a:rPr lang="es-ES" sz="1000" u="none" strike="noStrike" dirty="0" smtClean="0">
                          <a:effectLst/>
                          <a:latin typeface="Century Gothic" panose="020B0502020202020204" pitchFamily="34" charset="0"/>
                        </a:rPr>
                        <a:t>233.3</a:t>
                      </a:r>
                      <a:r>
                        <a:rPr lang="" sz="1000" u="none" strike="noStrike" dirty="0" smtClean="0">
                          <a:effectLst/>
                          <a:latin typeface="Century Gothic" panose="020B0502020202020204" pitchFamily="34" charset="0"/>
                        </a:rPr>
                        <a:t>)</a:t>
                      </a:r>
                      <a:r>
                        <a:rPr lang="es-ES" sz="1000" u="none" strike="noStrike" dirty="0" smtClean="0">
                          <a:effectLst/>
                          <a:latin typeface="Century Gothic" panose="020B0502020202020204" pitchFamily="34" charset="0"/>
                        </a:rPr>
                        <a:t>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(7.6)</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u="none" strike="noStrike">
                          <a:effectLst/>
                          <a:latin typeface="Century Gothic" panose="020B0502020202020204" pitchFamily="34" charset="0"/>
                        </a:rPr>
                        <a:t>Imprevistos</a:t>
                      </a:r>
                      <a:endParaRPr lang="es-ES" sz="1000" b="0"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 sz="1000" u="none" strike="noStrike" dirty="0" smtClean="0">
                          <a:effectLst/>
                          <a:latin typeface="Century Gothic" panose="020B0502020202020204" pitchFamily="34" charset="0"/>
                        </a:rPr>
                        <a:t>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a:effectLst/>
                          <a:latin typeface="Century Gothic" panose="020B0502020202020204" pitchFamily="34" charset="0"/>
                        </a:rPr>
                        <a:t>                           40.00   </a:t>
                      </a:r>
                      <a:endParaRPr lang="es-ES" sz="1000" b="0"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40.0   </a:t>
                      </a:r>
                      <a:endParaRPr lang="es-ES" sz="1000" b="0" i="0" u="none" strike="noStrike" dirty="0">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u="none" strike="noStrike" dirty="0">
                          <a:effectLst/>
                          <a:latin typeface="Century Gothic" panose="020B0502020202020204" pitchFamily="34" charset="0"/>
                        </a:rPr>
                        <a:t>             100.0 </a:t>
                      </a:r>
                      <a:endParaRPr lang="es-ES" sz="1000" b="0" i="0" u="none" strike="noStrike" dirty="0">
                        <a:solidFill>
                          <a:srgbClr val="000000"/>
                        </a:solidFill>
                        <a:effectLst/>
                        <a:latin typeface="Century Gothic" panose="020B0502020202020204" pitchFamily="34" charset="0"/>
                      </a:endParaRPr>
                    </a:p>
                  </a:txBody>
                  <a:tcPr marL="6234" marR="6234" marT="6234" marB="0" anchor="b"/>
                </a:tc>
              </a:tr>
              <a:tr h="159001">
                <a:tc>
                  <a:txBody>
                    <a:bodyPr/>
                    <a:lstStyle/>
                    <a:p>
                      <a:pPr algn="l" fontAlgn="ctr"/>
                      <a:r>
                        <a:rPr lang="es-ES" sz="1000" b="1" u="none" strike="noStrike">
                          <a:effectLst/>
                          <a:latin typeface="Century Gothic" panose="020B0502020202020204" pitchFamily="34" charset="0"/>
                        </a:rPr>
                        <a:t>TOTAL DE GASTOS</a:t>
                      </a:r>
                      <a:endParaRPr lang="es-ES" sz="1000" b="1" i="0" u="none" strike="noStrike">
                        <a:solidFill>
                          <a:srgbClr val="000000"/>
                        </a:solidFill>
                        <a:effectLst/>
                        <a:latin typeface="Century Gothic" panose="020B0502020202020204" pitchFamily="34" charset="0"/>
                      </a:endParaRPr>
                    </a:p>
                  </a:txBody>
                  <a:tcPr marL="6234" marR="6234" marT="6234" marB="0" anchor="ctr"/>
                </a:tc>
                <a:tc>
                  <a:txBody>
                    <a:bodyPr/>
                    <a:lstStyle/>
                    <a:p>
                      <a:pPr algn="ctr" fontAlgn="b"/>
                      <a:r>
                        <a:rPr lang="es-ES" sz="1000" b="1" u="none" strike="noStrike">
                          <a:effectLst/>
                          <a:latin typeface="Century Gothic" panose="020B0502020202020204" pitchFamily="34" charset="0"/>
                        </a:rPr>
                        <a:t>                    48,404.44   </a:t>
                      </a:r>
                      <a:endParaRPr lang="es-ES" sz="1000" b="1"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b="1" u="none" strike="noStrike">
                          <a:effectLst/>
                          <a:latin typeface="Century Gothic" panose="020B0502020202020204" pitchFamily="34" charset="0"/>
                        </a:rPr>
                        <a:t>                   55,781.04   </a:t>
                      </a:r>
                      <a:endParaRPr lang="es-ES" sz="1000" b="1"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b="1" u="none" strike="noStrike">
                          <a:effectLst/>
                          <a:latin typeface="Century Gothic" panose="020B0502020202020204" pitchFamily="34" charset="0"/>
                        </a:rPr>
                        <a:t>                 7,376.6   </a:t>
                      </a:r>
                      <a:endParaRPr lang="es-ES" sz="1000" b="1" i="0" u="none" strike="noStrike">
                        <a:solidFill>
                          <a:srgbClr val="000000"/>
                        </a:solidFill>
                        <a:effectLst/>
                        <a:latin typeface="Century Gothic" panose="020B0502020202020204" pitchFamily="34" charset="0"/>
                      </a:endParaRPr>
                    </a:p>
                  </a:txBody>
                  <a:tcPr marL="6234" marR="6234" marT="6234" marB="0" anchor="b"/>
                </a:tc>
                <a:tc>
                  <a:txBody>
                    <a:bodyPr/>
                    <a:lstStyle/>
                    <a:p>
                      <a:pPr algn="ctr" fontAlgn="b"/>
                      <a:r>
                        <a:rPr lang="es-ES" sz="1000" b="1" u="none" strike="noStrike" dirty="0">
                          <a:effectLst/>
                          <a:latin typeface="Century Gothic" panose="020B0502020202020204" pitchFamily="34" charset="0"/>
                        </a:rPr>
                        <a:t>               15.2 </a:t>
                      </a:r>
                      <a:endParaRPr lang="es-ES" sz="1000" b="1" i="0" u="none" strike="noStrike" dirty="0">
                        <a:solidFill>
                          <a:srgbClr val="000000"/>
                        </a:solidFill>
                        <a:effectLst/>
                        <a:latin typeface="Century Gothic" panose="020B0502020202020204" pitchFamily="34" charset="0"/>
                      </a:endParaRPr>
                    </a:p>
                  </a:txBody>
                  <a:tcPr marL="6234" marR="6234" marT="6234" marB="0" anchor="b"/>
                </a:tc>
              </a:tr>
              <a:tr h="233364">
                <a:tc gridSpan="5">
                  <a:txBody>
                    <a:bodyPr/>
                    <a:lstStyle/>
                    <a:p>
                      <a:pPr algn="l" fontAlgn="ctr"/>
                      <a:r>
                        <a:rPr lang="es-ES" sz="800" u="none" strike="noStrike" dirty="0">
                          <a:effectLst/>
                          <a:latin typeface="Century Gothic" panose="020B0502020202020204" pitchFamily="34" charset="0"/>
                        </a:rPr>
                        <a:t>Fuente: Elaborado por </a:t>
                      </a:r>
                      <a:r>
                        <a:rPr lang="es-ES" sz="800" u="none" strike="noStrike" dirty="0" err="1">
                          <a:effectLst/>
                          <a:latin typeface="Century Gothic" panose="020B0502020202020204" pitchFamily="34" charset="0"/>
                        </a:rPr>
                        <a:t>Ieepp</a:t>
                      </a:r>
                      <a:r>
                        <a:rPr lang="es-ES" sz="800" u="none" strike="noStrike" dirty="0">
                          <a:effectLst/>
                          <a:latin typeface="Century Gothic" panose="020B0502020202020204" pitchFamily="34" charset="0"/>
                        </a:rPr>
                        <a:t> con </a:t>
                      </a:r>
                      <a:r>
                        <a:rPr lang="es-ES" sz="800" u="none" strike="noStrike" dirty="0" smtClean="0">
                          <a:effectLst/>
                          <a:latin typeface="Century Gothic" panose="020B0502020202020204" pitchFamily="34" charset="0"/>
                        </a:rPr>
                        <a:t>información </a:t>
                      </a:r>
                      <a:r>
                        <a:rPr lang="es-ES" sz="800" u="none" strike="noStrike" dirty="0">
                          <a:effectLst/>
                          <a:latin typeface="Century Gothic" panose="020B0502020202020204" pitchFamily="34" charset="0"/>
                        </a:rPr>
                        <a:t>del Dictamen de Reforma Presupuestaria 2013 aprobado por la Asamblea Nacional y Propuesta de Presupuesto General de la República 2014</a:t>
                      </a:r>
                      <a:endParaRPr lang="es-ES" sz="800" b="0" i="0" u="none" strike="noStrike" dirty="0">
                        <a:solidFill>
                          <a:srgbClr val="000000"/>
                        </a:solidFill>
                        <a:effectLst/>
                        <a:latin typeface="Century Gothic" panose="020B0502020202020204" pitchFamily="34" charset="0"/>
                      </a:endParaRPr>
                    </a:p>
                  </a:txBody>
                  <a:tcPr marL="6234" marR="6234" marT="623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Tree>
    <p:extLst>
      <p:ext uri="{BB962C8B-B14F-4D97-AF65-F5344CB8AC3E}">
        <p14:creationId xmlns:p14="http://schemas.microsoft.com/office/powerpoint/2010/main" val="112506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ES_tradnl" sz="3600" b="1" dirty="0" smtClean="0">
                <a:solidFill>
                  <a:srgbClr val="C00000"/>
                </a:solidFill>
                <a:latin typeface="Century Gothic" pitchFamily="34" charset="0"/>
              </a:rPr>
              <a:t>Contenido a Tratar: </a:t>
            </a:r>
            <a:endParaRPr lang="es-NI" sz="3600" b="1" dirty="0">
              <a:solidFill>
                <a:srgbClr val="C00000"/>
              </a:solidFill>
              <a:latin typeface="Century Gothic" pitchFamily="34" charset="0"/>
            </a:endParaRPr>
          </a:p>
        </p:txBody>
      </p:sp>
      <p:graphicFrame>
        <p:nvGraphicFramePr>
          <p:cNvPr id="2" name="1 Diagrama"/>
          <p:cNvGraphicFramePr/>
          <p:nvPr>
            <p:extLst>
              <p:ext uri="{D42A27DB-BD31-4B8C-83A1-F6EECF244321}">
                <p14:modId xmlns:p14="http://schemas.microsoft.com/office/powerpoint/2010/main" val="648990958"/>
              </p:ext>
            </p:extLst>
          </p:nvPr>
        </p:nvGraphicFramePr>
        <p:xfrm>
          <a:off x="467544" y="1196752"/>
          <a:ext cx="842493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42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C195A860-0B3C-46B0-ABBE-477C8774977A}"/>
                                            </p:graphicEl>
                                          </p:spTgt>
                                        </p:tgtEl>
                                        <p:attrNameLst>
                                          <p:attrName>style.visibility</p:attrName>
                                        </p:attrNameLst>
                                      </p:cBhvr>
                                      <p:to>
                                        <p:strVal val="visible"/>
                                      </p:to>
                                    </p:set>
                                    <p:animEffect transition="in" filter="fade">
                                      <p:cBhvr>
                                        <p:cTn id="7" dur="500"/>
                                        <p:tgtEl>
                                          <p:spTgt spid="2">
                                            <p:graphicEl>
                                              <a:dgm id="{C195A860-0B3C-46B0-ABBE-477C8774977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graphicEl>
                                              <a:dgm id="{4416A388-4BC8-4658-AE9A-29DC88294EAF}"/>
                                            </p:graphicEl>
                                          </p:spTgt>
                                        </p:tgtEl>
                                        <p:attrNameLst>
                                          <p:attrName>style.visibility</p:attrName>
                                        </p:attrNameLst>
                                      </p:cBhvr>
                                      <p:to>
                                        <p:strVal val="visible"/>
                                      </p:to>
                                    </p:set>
                                    <p:animEffect transition="in" filter="fade">
                                      <p:cBhvr>
                                        <p:cTn id="10" dur="500"/>
                                        <p:tgtEl>
                                          <p:spTgt spid="2">
                                            <p:graphicEl>
                                              <a:dgm id="{4416A388-4BC8-4658-AE9A-29DC88294EAF}"/>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graphicEl>
                                              <a:dgm id="{25E39BB7-4F44-4D76-9788-C4C6014BCEAD}"/>
                                            </p:graphicEl>
                                          </p:spTgt>
                                        </p:tgtEl>
                                        <p:attrNameLst>
                                          <p:attrName>style.visibility</p:attrName>
                                        </p:attrNameLst>
                                      </p:cBhvr>
                                      <p:to>
                                        <p:strVal val="visible"/>
                                      </p:to>
                                    </p:set>
                                    <p:animEffect transition="in" filter="fade">
                                      <p:cBhvr>
                                        <p:cTn id="13" dur="500"/>
                                        <p:tgtEl>
                                          <p:spTgt spid="2">
                                            <p:graphicEl>
                                              <a:dgm id="{25E39BB7-4F44-4D76-9788-C4C6014BCEAD}"/>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graphicEl>
                                              <a:dgm id="{5197D30D-0D57-4923-ADDF-306A9B13A8EA}"/>
                                            </p:graphicEl>
                                          </p:spTgt>
                                        </p:tgtEl>
                                        <p:attrNameLst>
                                          <p:attrName>style.visibility</p:attrName>
                                        </p:attrNameLst>
                                      </p:cBhvr>
                                      <p:to>
                                        <p:strVal val="visible"/>
                                      </p:to>
                                    </p:set>
                                    <p:animEffect transition="in" filter="fade">
                                      <p:cBhvr>
                                        <p:cTn id="18" dur="500"/>
                                        <p:tgtEl>
                                          <p:spTgt spid="2">
                                            <p:graphicEl>
                                              <a:dgm id="{5197D30D-0D57-4923-ADDF-306A9B13A8EA}"/>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graphicEl>
                                              <a:dgm id="{DDA14542-D014-4547-8BC1-0DB6ED079006}"/>
                                            </p:graphicEl>
                                          </p:spTgt>
                                        </p:tgtEl>
                                        <p:attrNameLst>
                                          <p:attrName>style.visibility</p:attrName>
                                        </p:attrNameLst>
                                      </p:cBhvr>
                                      <p:to>
                                        <p:strVal val="visible"/>
                                      </p:to>
                                    </p:set>
                                    <p:animEffect transition="in" filter="fade">
                                      <p:cBhvr>
                                        <p:cTn id="21" dur="500"/>
                                        <p:tgtEl>
                                          <p:spTgt spid="2">
                                            <p:graphicEl>
                                              <a:dgm id="{DDA14542-D014-4547-8BC1-0DB6ED07900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graphicEl>
                                              <a:dgm id="{0930C170-ED46-48D3-996E-030A54A7B578}"/>
                                            </p:graphicEl>
                                          </p:spTgt>
                                        </p:tgtEl>
                                        <p:attrNameLst>
                                          <p:attrName>style.visibility</p:attrName>
                                        </p:attrNameLst>
                                      </p:cBhvr>
                                      <p:to>
                                        <p:strVal val="visible"/>
                                      </p:to>
                                    </p:set>
                                    <p:animEffect transition="in" filter="fade">
                                      <p:cBhvr>
                                        <p:cTn id="26" dur="500"/>
                                        <p:tgtEl>
                                          <p:spTgt spid="2">
                                            <p:graphicEl>
                                              <a:dgm id="{0930C170-ED46-48D3-996E-030A54A7B578}"/>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
                                            <p:graphicEl>
                                              <a:dgm id="{D4D0B788-606F-4189-AA29-0395F7CD2243}"/>
                                            </p:graphicEl>
                                          </p:spTgt>
                                        </p:tgtEl>
                                        <p:attrNameLst>
                                          <p:attrName>style.visibility</p:attrName>
                                        </p:attrNameLst>
                                      </p:cBhvr>
                                      <p:to>
                                        <p:strVal val="visible"/>
                                      </p:to>
                                    </p:set>
                                    <p:animEffect transition="in" filter="fade">
                                      <p:cBhvr>
                                        <p:cTn id="29" dur="500"/>
                                        <p:tgtEl>
                                          <p:spTgt spid="2">
                                            <p:graphicEl>
                                              <a:dgm id="{D4D0B788-606F-4189-AA29-0395F7CD2243}"/>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
                                            <p:graphicEl>
                                              <a:dgm id="{94729EFF-76E6-4115-B1A7-81A0D62F7895}"/>
                                            </p:graphicEl>
                                          </p:spTgt>
                                        </p:tgtEl>
                                        <p:attrNameLst>
                                          <p:attrName>style.visibility</p:attrName>
                                        </p:attrNameLst>
                                      </p:cBhvr>
                                      <p:to>
                                        <p:strVal val="visible"/>
                                      </p:to>
                                    </p:set>
                                    <p:animEffect transition="in" filter="fade">
                                      <p:cBhvr>
                                        <p:cTn id="34" dur="500"/>
                                        <p:tgtEl>
                                          <p:spTgt spid="2">
                                            <p:graphicEl>
                                              <a:dgm id="{94729EFF-76E6-4115-B1A7-81A0D62F7895}"/>
                                            </p:graphic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
                                            <p:graphicEl>
                                              <a:dgm id="{96CB95CF-D877-4C8B-96A0-614B978E8210}"/>
                                            </p:graphicEl>
                                          </p:spTgt>
                                        </p:tgtEl>
                                        <p:attrNameLst>
                                          <p:attrName>style.visibility</p:attrName>
                                        </p:attrNameLst>
                                      </p:cBhvr>
                                      <p:to>
                                        <p:strVal val="visible"/>
                                      </p:to>
                                    </p:set>
                                    <p:animEffect transition="in" filter="fade">
                                      <p:cBhvr>
                                        <p:cTn id="37" dur="500"/>
                                        <p:tgtEl>
                                          <p:spTgt spid="2">
                                            <p:graphicEl>
                                              <a:dgm id="{96CB95CF-D877-4C8B-96A0-614B978E8210}"/>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graphicEl>
                                              <a:dgm id="{E4F3A165-4ECD-4B24-9249-A24242C248AD}"/>
                                            </p:graphicEl>
                                          </p:spTgt>
                                        </p:tgtEl>
                                        <p:attrNameLst>
                                          <p:attrName>style.visibility</p:attrName>
                                        </p:attrNameLst>
                                      </p:cBhvr>
                                      <p:to>
                                        <p:strVal val="visible"/>
                                      </p:to>
                                    </p:set>
                                    <p:animEffect transition="in" filter="fade">
                                      <p:cBhvr>
                                        <p:cTn id="42" dur="500"/>
                                        <p:tgtEl>
                                          <p:spTgt spid="2">
                                            <p:graphicEl>
                                              <a:dgm id="{E4F3A165-4ECD-4B24-9249-A24242C248AD}"/>
                                            </p:graphic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
                                            <p:graphicEl>
                                              <a:dgm id="{3CB4BC26-0774-4F01-AC96-9D1F299666F1}"/>
                                            </p:graphicEl>
                                          </p:spTgt>
                                        </p:tgtEl>
                                        <p:attrNameLst>
                                          <p:attrName>style.visibility</p:attrName>
                                        </p:attrNameLst>
                                      </p:cBhvr>
                                      <p:to>
                                        <p:strVal val="visible"/>
                                      </p:to>
                                    </p:set>
                                    <p:animEffect transition="in" filter="fade">
                                      <p:cBhvr>
                                        <p:cTn id="45" dur="500"/>
                                        <p:tgtEl>
                                          <p:spTgt spid="2">
                                            <p:graphicEl>
                                              <a:dgm id="{3CB4BC26-0774-4F01-AC96-9D1F299666F1}"/>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
                                            <p:graphicEl>
                                              <a:dgm id="{4E159BA6-D64C-44B7-84A5-88B08801A0E6}"/>
                                            </p:graphicEl>
                                          </p:spTgt>
                                        </p:tgtEl>
                                        <p:attrNameLst>
                                          <p:attrName>style.visibility</p:attrName>
                                        </p:attrNameLst>
                                      </p:cBhvr>
                                      <p:to>
                                        <p:strVal val="visible"/>
                                      </p:to>
                                    </p:set>
                                    <p:animEffect transition="in" filter="fade">
                                      <p:cBhvr>
                                        <p:cTn id="50" dur="500"/>
                                        <p:tgtEl>
                                          <p:spTgt spid="2">
                                            <p:graphicEl>
                                              <a:dgm id="{4E159BA6-D64C-44B7-84A5-88B08801A0E6}"/>
                                            </p:graphic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
                                            <p:graphicEl>
                                              <a:dgm id="{0D3914B3-AC26-4410-A7D5-F9A5F92BCE41}"/>
                                            </p:graphicEl>
                                          </p:spTgt>
                                        </p:tgtEl>
                                        <p:attrNameLst>
                                          <p:attrName>style.visibility</p:attrName>
                                        </p:attrNameLst>
                                      </p:cBhvr>
                                      <p:to>
                                        <p:strVal val="visible"/>
                                      </p:to>
                                    </p:set>
                                    <p:animEffect transition="in" filter="fade">
                                      <p:cBhvr>
                                        <p:cTn id="53" dur="500"/>
                                        <p:tgtEl>
                                          <p:spTgt spid="2">
                                            <p:graphicEl>
                                              <a:dgm id="{0D3914B3-AC26-4410-A7D5-F9A5F92BCE4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5"/>
          <p:cNvSpPr>
            <a:spLocks noGrp="1"/>
          </p:cNvSpPr>
          <p:nvPr>
            <p:ph type="title"/>
          </p:nvPr>
        </p:nvSpPr>
        <p:spPr>
          <a:xfrm>
            <a:off x="457200" y="836712"/>
            <a:ext cx="8229600" cy="864096"/>
          </a:xfrm>
        </p:spPr>
        <p:txBody>
          <a:bodyPr>
            <a:normAutofit/>
          </a:bodyPr>
          <a:lstStyle/>
          <a:p>
            <a:pPr algn="just"/>
            <a:r>
              <a:rPr lang="" sz="1600" i="1" dirty="0" smtClean="0">
                <a:latin typeface="Century Gothic" panose="020B0502020202020204" pitchFamily="34" charset="0"/>
              </a:rPr>
              <a:t>La </a:t>
            </a:r>
            <a:r>
              <a:rPr lang="" sz="1600" i="1" dirty="0" smtClean="0">
                <a:latin typeface="Century Gothic" panose="020B0502020202020204" pitchFamily="34" charset="0"/>
              </a:rPr>
              <a:t>absorción </a:t>
            </a:r>
            <a:r>
              <a:rPr lang="" sz="1600" i="1" dirty="0" smtClean="0">
                <a:latin typeface="Century Gothic" panose="020B0502020202020204" pitchFamily="34" charset="0"/>
              </a:rPr>
              <a:t>del bono se concentra cuatro instituciones: MINED (49%), MINSA (24%), MIGOB (10%), MIDEF (9%). Los presupuestos de gastos de estas instituciones se </a:t>
            </a:r>
            <a:r>
              <a:rPr lang="" sz="1600" i="1" dirty="0" smtClean="0">
                <a:latin typeface="Century Gothic" panose="020B0502020202020204" pitchFamily="34" charset="0"/>
              </a:rPr>
              <a:t>vieron </a:t>
            </a:r>
            <a:r>
              <a:rPr lang="" sz="1600" i="1" dirty="0" smtClean="0">
                <a:latin typeface="Century Gothic" panose="020B0502020202020204" pitchFamily="34" charset="0"/>
              </a:rPr>
              <a:t>afectados de manera importante por el bono.</a:t>
            </a:r>
            <a:endParaRPr lang="es-ES" sz="1600" i="1" dirty="0">
              <a:latin typeface="Century Gothic" panose="020B0502020202020204" pitchFamily="34" charset="0"/>
            </a:endParaRPr>
          </a:p>
        </p:txBody>
      </p:sp>
      <p:sp>
        <p:nvSpPr>
          <p:cNvPr id="11" name="Rectángulo 10"/>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7" name="5 Gráfico"/>
          <p:cNvGraphicFramePr>
            <a:graphicFrameLocks/>
          </p:cNvGraphicFramePr>
          <p:nvPr>
            <p:extLst>
              <p:ext uri="{D42A27DB-BD31-4B8C-83A1-F6EECF244321}">
                <p14:modId xmlns:p14="http://schemas.microsoft.com/office/powerpoint/2010/main" val="1531222211"/>
              </p:ext>
            </p:extLst>
          </p:nvPr>
        </p:nvGraphicFramePr>
        <p:xfrm>
          <a:off x="457200" y="2348880"/>
          <a:ext cx="8388660" cy="41585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54930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5"/>
          <p:cNvSpPr>
            <a:spLocks noGrp="1"/>
          </p:cNvSpPr>
          <p:nvPr>
            <p:ph type="title"/>
          </p:nvPr>
        </p:nvSpPr>
        <p:spPr>
          <a:xfrm>
            <a:off x="457200" y="836712"/>
            <a:ext cx="8229600" cy="864096"/>
          </a:xfrm>
        </p:spPr>
        <p:txBody>
          <a:bodyPr>
            <a:normAutofit/>
          </a:bodyPr>
          <a:lstStyle/>
          <a:p>
            <a:pPr algn="just"/>
            <a:r>
              <a:rPr lang="" sz="1600" i="1" dirty="0" smtClean="0">
                <a:latin typeface="Century Gothic" panose="020B0502020202020204" pitchFamily="34" charset="0"/>
              </a:rPr>
              <a:t>En ese sentido, el presupuesto de gastos se incrementa en 15.2%. Sin embargo, sin incluir el bono, este aumentaria 12.7% (y </a:t>
            </a:r>
            <a:r>
              <a:rPr lang="" sz="1600" i="1" dirty="0" smtClean="0">
                <a:latin typeface="Century Gothic" panose="020B0502020202020204" pitchFamily="34" charset="0"/>
              </a:rPr>
              <a:t>sería </a:t>
            </a:r>
            <a:r>
              <a:rPr lang="" sz="1600" i="1" dirty="0" smtClean="0">
                <a:latin typeface="Century Gothic" panose="020B0502020202020204" pitchFamily="34" charset="0"/>
              </a:rPr>
              <a:t>el menor crecimiento de los </a:t>
            </a:r>
            <a:r>
              <a:rPr lang="" sz="1600" i="1" dirty="0" smtClean="0">
                <a:latin typeface="Century Gothic" panose="020B0502020202020204" pitchFamily="34" charset="0"/>
              </a:rPr>
              <a:t>últimos </a:t>
            </a:r>
            <a:r>
              <a:rPr lang="" sz="1600" i="1" dirty="0" smtClean="0">
                <a:latin typeface="Century Gothic" panose="020B0502020202020204" pitchFamily="34" charset="0"/>
              </a:rPr>
              <a:t>3 años). </a:t>
            </a:r>
            <a:endParaRPr lang="es-ES" sz="1600" i="1" dirty="0">
              <a:latin typeface="Century Gothic" panose="020B0502020202020204" pitchFamily="34" charset="0"/>
            </a:endParaRPr>
          </a:p>
        </p:txBody>
      </p:sp>
      <p:sp>
        <p:nvSpPr>
          <p:cNvPr id="11" name="Rectángulo 10"/>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7" name="1 Gráfico"/>
          <p:cNvGraphicFramePr>
            <a:graphicFrameLocks/>
          </p:cNvGraphicFramePr>
          <p:nvPr>
            <p:extLst>
              <p:ext uri="{D42A27DB-BD31-4B8C-83A1-F6EECF244321}">
                <p14:modId xmlns:p14="http://schemas.microsoft.com/office/powerpoint/2010/main" val="3973081068"/>
              </p:ext>
            </p:extLst>
          </p:nvPr>
        </p:nvGraphicFramePr>
        <p:xfrm>
          <a:off x="611560" y="2204864"/>
          <a:ext cx="7848872" cy="4176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11440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2"/>
          <p:cNvSpPr>
            <a:spLocks noGrp="1"/>
          </p:cNvSpPr>
          <p:nvPr>
            <p:ph type="title"/>
          </p:nvPr>
        </p:nvSpPr>
        <p:spPr>
          <a:xfrm>
            <a:off x="458639" y="1781944"/>
            <a:ext cx="8229600" cy="1143000"/>
          </a:xfrm>
        </p:spPr>
        <p:txBody>
          <a:bodyPr>
            <a:noAutofit/>
          </a:bodyPr>
          <a:lstStyle/>
          <a:p>
            <a:pPr algn="just"/>
            <a:r>
              <a:rPr lang="" sz="1800" i="1" dirty="0" smtClean="0">
                <a:latin typeface="Century Gothic" panose="020B0502020202020204" pitchFamily="34" charset="0"/>
              </a:rPr>
              <a:t>En </a:t>
            </a:r>
            <a:r>
              <a:rPr lang="" sz="1800" i="1" dirty="0" smtClean="0">
                <a:latin typeface="Century Gothic" panose="020B0502020202020204" pitchFamily="34" charset="0"/>
              </a:rPr>
              <a:t>relación </a:t>
            </a:r>
            <a:r>
              <a:rPr lang="" sz="1800" i="1" dirty="0" smtClean="0">
                <a:latin typeface="Century Gothic" panose="020B0502020202020204" pitchFamily="34" charset="0"/>
              </a:rPr>
              <a:t>al costo de las elecciones 2014, </a:t>
            </a:r>
            <a:r>
              <a:rPr lang="" sz="1800" i="1" dirty="0" smtClean="0">
                <a:latin typeface="Century Gothic" panose="020B0502020202020204" pitchFamily="34" charset="0"/>
              </a:rPr>
              <a:t>éstas </a:t>
            </a:r>
            <a:r>
              <a:rPr lang="" sz="1800" i="1" dirty="0" smtClean="0">
                <a:latin typeface="Century Gothic" panose="020B0502020202020204" pitchFamily="34" charset="0"/>
              </a:rPr>
              <a:t>se incrementan en 79.5% respecto las elecciones 2010, </a:t>
            </a:r>
            <a:r>
              <a:rPr lang="" sz="1800" i="1" dirty="0" smtClean="0">
                <a:latin typeface="Century Gothic" panose="020B0502020202020204" pitchFamily="34" charset="0"/>
              </a:rPr>
              <a:t>así </a:t>
            </a:r>
            <a:r>
              <a:rPr lang="" sz="1800" i="1" dirty="0" smtClean="0">
                <a:latin typeface="Century Gothic" panose="020B0502020202020204" pitchFamily="34" charset="0"/>
              </a:rPr>
              <a:t>como el gasto electoral per capita con un 40.7% de aumento.</a:t>
            </a:r>
            <a:endParaRPr lang="es-ES" sz="1800" i="1" dirty="0">
              <a:latin typeface="Century Gothic" panose="020B0502020202020204" pitchFamily="34" charset="0"/>
            </a:endParaRP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810606712"/>
              </p:ext>
            </p:extLst>
          </p:nvPr>
        </p:nvGraphicFramePr>
        <p:xfrm>
          <a:off x="457199" y="2875904"/>
          <a:ext cx="8229602" cy="3361408"/>
        </p:xfrm>
        <a:graphic>
          <a:graphicData uri="http://schemas.openxmlformats.org/drawingml/2006/table">
            <a:tbl>
              <a:tblPr>
                <a:tableStyleId>{9D7B26C5-4107-4FEC-AEDC-1716B250A1EF}</a:tableStyleId>
              </a:tblPr>
              <a:tblGrid>
                <a:gridCol w="1203762"/>
                <a:gridCol w="1771107"/>
                <a:gridCol w="2047333"/>
                <a:gridCol w="1527378"/>
                <a:gridCol w="1680022"/>
              </a:tblGrid>
              <a:tr h="525800">
                <a:tc gridSpan="5">
                  <a:txBody>
                    <a:bodyPr/>
                    <a:lstStyle/>
                    <a:p>
                      <a:pPr algn="ctr" fontAlgn="b"/>
                      <a:r>
                        <a:rPr lang="" sz="1400" b="1" u="none" strike="noStrike" dirty="0" smtClean="0">
                          <a:effectLst/>
                          <a:latin typeface="Century Gothic" panose="020B0502020202020204" pitchFamily="34" charset="0"/>
                        </a:rPr>
                        <a:t>Cuadro </a:t>
                      </a:r>
                      <a:r>
                        <a:rPr lang="es-ES" sz="1400" b="1" u="none" strike="noStrike" dirty="0" smtClean="0">
                          <a:effectLst/>
                          <a:latin typeface="Century Gothic" panose="020B0502020202020204" pitchFamily="34" charset="0"/>
                        </a:rPr>
                        <a:t>Programa </a:t>
                      </a:r>
                      <a:r>
                        <a:rPr lang="es-ES" sz="1400" b="1" u="none" strike="noStrike" dirty="0">
                          <a:effectLst/>
                          <a:latin typeface="Century Gothic" panose="020B0502020202020204" pitchFamily="34" charset="0"/>
                        </a:rPr>
                        <a:t>Elecciones del Consejo Supremo Electoral 2014 </a:t>
                      </a:r>
                      <a:r>
                        <a:rPr lang="es-ES" sz="1400" b="1" u="none" strike="noStrike" dirty="0" smtClean="0">
                          <a:effectLst/>
                          <a:latin typeface="Century Gothic" panose="020B0502020202020204" pitchFamily="34" charset="0"/>
                        </a:rPr>
                        <a:t>vs </a:t>
                      </a:r>
                      <a:r>
                        <a:rPr lang="es-ES" sz="1400" b="1" u="none" strike="noStrike" dirty="0">
                          <a:effectLst/>
                          <a:latin typeface="Century Gothic" panose="020B0502020202020204" pitchFamily="34" charset="0"/>
                        </a:rPr>
                        <a:t>2010 </a:t>
                      </a:r>
                      <a:endParaRPr lang="" sz="1400" b="1" u="none" strike="noStrike" dirty="0" smtClean="0">
                        <a:effectLst/>
                        <a:latin typeface="Century Gothic" panose="020B0502020202020204" pitchFamily="34" charset="0"/>
                      </a:endParaRPr>
                    </a:p>
                    <a:p>
                      <a:pPr algn="ctr" fontAlgn="b"/>
                      <a:r>
                        <a:rPr lang="es-ES" sz="1200" i="1" u="none" strike="noStrike" dirty="0" smtClean="0">
                          <a:effectLst/>
                          <a:latin typeface="Century Gothic" panose="020B0502020202020204" pitchFamily="34" charset="0"/>
                        </a:rPr>
                        <a:t>(</a:t>
                      </a:r>
                      <a:r>
                        <a:rPr lang="es-ES" sz="1200" i="1" u="none" strike="noStrike" dirty="0">
                          <a:effectLst/>
                          <a:latin typeface="Century Gothic" panose="020B0502020202020204" pitchFamily="34" charset="0"/>
                        </a:rPr>
                        <a:t>Elecciones Regionales Costa Caribe)</a:t>
                      </a:r>
                      <a:endParaRPr lang="es-ES" sz="1200" b="1" i="1" u="none" strike="noStrike" dirty="0">
                        <a:solidFill>
                          <a:srgbClr val="000000"/>
                        </a:solidFill>
                        <a:effectLst/>
                        <a:latin typeface="Century Gothic" panose="020B0502020202020204" pitchFamily="34" charset="0"/>
                      </a:endParaRPr>
                    </a:p>
                  </a:txBody>
                  <a:tcPr marL="6601" marR="6601" marT="6601"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38391">
                <a:tc>
                  <a:txBody>
                    <a:bodyPr/>
                    <a:lstStyle/>
                    <a:p>
                      <a:pPr algn="ctr" fontAlgn="b"/>
                      <a:endParaRPr lang="es-ES" sz="1200" b="1" i="0" u="none" strike="noStrike">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b="1" u="none" strike="noStrike" dirty="0">
                          <a:effectLst/>
                          <a:latin typeface="Century Gothic" panose="020B0502020202020204" pitchFamily="34" charset="0"/>
                        </a:rPr>
                        <a:t>Presupuesto </a:t>
                      </a:r>
                      <a:endParaRPr lang="" sz="1200" b="1" u="none" strike="noStrike" dirty="0" smtClean="0">
                        <a:effectLst/>
                        <a:latin typeface="Century Gothic" panose="020B0502020202020204" pitchFamily="34" charset="0"/>
                      </a:endParaRPr>
                    </a:p>
                    <a:p>
                      <a:pPr algn="ctr" fontAlgn="b"/>
                      <a:r>
                        <a:rPr lang="es-ES" sz="1200" b="1" u="none" strike="noStrike" dirty="0" smtClean="0">
                          <a:effectLst/>
                          <a:latin typeface="Century Gothic" panose="020B0502020202020204" pitchFamily="34" charset="0"/>
                        </a:rPr>
                        <a:t>(</a:t>
                      </a:r>
                      <a:r>
                        <a:rPr lang="es-ES" sz="1200" b="1" u="none" strike="noStrike" dirty="0">
                          <a:effectLst/>
                          <a:latin typeface="Century Gothic" panose="020B0502020202020204" pitchFamily="34" charset="0"/>
                        </a:rPr>
                        <a:t>en C$)</a:t>
                      </a:r>
                      <a:endParaRPr lang="es-ES" sz="1200" b="1"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b="1" u="none" strike="noStrike" dirty="0">
                          <a:effectLst/>
                          <a:latin typeface="Century Gothic" panose="020B0502020202020204" pitchFamily="34" charset="0"/>
                        </a:rPr>
                        <a:t>Presupuesto </a:t>
                      </a:r>
                      <a:endParaRPr lang="" sz="1200" b="1" u="none" strike="noStrike" dirty="0" smtClean="0">
                        <a:effectLst/>
                        <a:latin typeface="Century Gothic" panose="020B0502020202020204" pitchFamily="34" charset="0"/>
                      </a:endParaRPr>
                    </a:p>
                    <a:p>
                      <a:pPr algn="ctr" fontAlgn="b"/>
                      <a:r>
                        <a:rPr lang="es-ES" sz="1200" b="1" u="none" strike="noStrike" dirty="0" smtClean="0">
                          <a:effectLst/>
                          <a:latin typeface="Century Gothic" panose="020B0502020202020204" pitchFamily="34" charset="0"/>
                        </a:rPr>
                        <a:t>(</a:t>
                      </a:r>
                      <a:r>
                        <a:rPr lang="es-ES" sz="1200" b="1" u="none" strike="noStrike" dirty="0">
                          <a:effectLst/>
                          <a:latin typeface="Century Gothic" panose="020B0502020202020204" pitchFamily="34" charset="0"/>
                        </a:rPr>
                        <a:t>en US$)</a:t>
                      </a:r>
                      <a:endParaRPr lang="es-ES" sz="1200" b="1"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b="1" u="none" strike="noStrike" dirty="0">
                          <a:effectLst/>
                          <a:latin typeface="Century Gothic" panose="020B0502020202020204" pitchFamily="34" charset="0"/>
                        </a:rPr>
                        <a:t>Población en Edad de Votar</a:t>
                      </a:r>
                      <a:endParaRPr lang="es-ES" sz="1200" b="1"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b="1" u="none" strike="noStrike" dirty="0">
                          <a:effectLst/>
                          <a:latin typeface="Century Gothic" panose="020B0502020202020204" pitchFamily="34" charset="0"/>
                        </a:rPr>
                        <a:t>Gasto </a:t>
                      </a:r>
                      <a:r>
                        <a:rPr lang="es-ES" sz="1200" b="1" u="none" strike="noStrike" dirty="0" smtClean="0">
                          <a:effectLst/>
                          <a:latin typeface="Century Gothic" panose="020B0502020202020204" pitchFamily="34" charset="0"/>
                        </a:rPr>
                        <a:t>per </a:t>
                      </a:r>
                      <a:r>
                        <a:rPr lang="es-ES" sz="1200" b="1" u="none" strike="noStrike" dirty="0">
                          <a:effectLst/>
                          <a:latin typeface="Century Gothic" panose="020B0502020202020204" pitchFamily="34" charset="0"/>
                        </a:rPr>
                        <a:t>cápita </a:t>
                      </a:r>
                      <a:endParaRPr lang="" sz="1200" b="1" u="none" strike="noStrike" dirty="0" smtClean="0">
                        <a:effectLst/>
                        <a:latin typeface="Century Gothic" panose="020B0502020202020204" pitchFamily="34" charset="0"/>
                      </a:endParaRPr>
                    </a:p>
                    <a:p>
                      <a:pPr algn="ctr" fontAlgn="b"/>
                      <a:r>
                        <a:rPr lang="es-ES" sz="1200" b="1" u="none" strike="noStrike" dirty="0" smtClean="0">
                          <a:effectLst/>
                          <a:latin typeface="Century Gothic" panose="020B0502020202020204" pitchFamily="34" charset="0"/>
                        </a:rPr>
                        <a:t>(</a:t>
                      </a:r>
                      <a:r>
                        <a:rPr lang="es-ES" sz="1200" b="1" u="none" strike="noStrike" dirty="0">
                          <a:effectLst/>
                          <a:latin typeface="Century Gothic" panose="020B0502020202020204" pitchFamily="34" charset="0"/>
                        </a:rPr>
                        <a:t>en US$)</a:t>
                      </a:r>
                      <a:endParaRPr lang="es-ES" sz="1200" b="1" i="0" u="none" strike="noStrike" dirty="0">
                        <a:solidFill>
                          <a:srgbClr val="000000"/>
                        </a:solidFill>
                        <a:effectLst/>
                        <a:latin typeface="Century Gothic" panose="020B0502020202020204" pitchFamily="34" charset="0"/>
                      </a:endParaRPr>
                    </a:p>
                  </a:txBody>
                  <a:tcPr marL="6601" marR="6601" marT="6601" marB="0" anchor="ctr"/>
                </a:tc>
              </a:tr>
              <a:tr h="354486">
                <a:tc>
                  <a:txBody>
                    <a:bodyPr/>
                    <a:lstStyle/>
                    <a:p>
                      <a:pPr algn="ctr" fontAlgn="b"/>
                      <a:r>
                        <a:rPr lang="es-ES" sz="1200" b="1" u="none" strike="noStrike" dirty="0">
                          <a:effectLst/>
                          <a:latin typeface="Century Gothic" panose="020B0502020202020204" pitchFamily="34" charset="0"/>
                        </a:rPr>
                        <a:t>2014</a:t>
                      </a:r>
                      <a:endParaRPr lang="es-ES" sz="1200" b="1"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285,872,000.0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10,995,076.9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286,874</a:t>
                      </a:r>
                      <a:r>
                        <a:rPr lang="" sz="1200" u="none" strike="noStrike" baseline="30000" dirty="0" smtClean="0">
                          <a:effectLst/>
                          <a:latin typeface="Century Gothic" panose="020B0502020202020204" pitchFamily="34" charset="0"/>
                        </a:rPr>
                        <a:t>b</a:t>
                      </a:r>
                      <a:endParaRPr lang="es-ES" sz="1200" b="0" i="0" u="none" strike="noStrike" baseline="30000"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38.3 </a:t>
                      </a:r>
                      <a:endParaRPr lang="es-ES" sz="1200" b="0" i="0" u="none" strike="noStrike" dirty="0">
                        <a:solidFill>
                          <a:srgbClr val="000000"/>
                        </a:solidFill>
                        <a:effectLst/>
                        <a:latin typeface="Century Gothic" panose="020B0502020202020204" pitchFamily="34" charset="0"/>
                      </a:endParaRPr>
                    </a:p>
                  </a:txBody>
                  <a:tcPr marL="6601" marR="6601" marT="6601" marB="0" anchor="ctr"/>
                </a:tc>
              </a:tr>
              <a:tr h="354486">
                <a:tc>
                  <a:txBody>
                    <a:bodyPr/>
                    <a:lstStyle/>
                    <a:p>
                      <a:pPr algn="ctr" fontAlgn="b"/>
                      <a:r>
                        <a:rPr lang="es-ES" sz="1200" b="1" u="none" strike="noStrike" dirty="0">
                          <a:effectLst/>
                          <a:latin typeface="Century Gothic" panose="020B0502020202020204" pitchFamily="34" charset="0"/>
                        </a:rPr>
                        <a:t>2010</a:t>
                      </a:r>
                      <a:endParaRPr lang="es-ES" sz="1200" b="1"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159,278,000.0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7,442,897.2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273,213</a:t>
                      </a:r>
                      <a:r>
                        <a:rPr lang="" sz="1200" u="none" strike="noStrike" baseline="30000" dirty="0" smtClean="0">
                          <a:effectLst/>
                          <a:latin typeface="Century Gothic" panose="020B0502020202020204" pitchFamily="34" charset="0"/>
                        </a:rPr>
                        <a:t>a</a:t>
                      </a:r>
                      <a:r>
                        <a:rPr lang="es-ES" sz="1200" u="none" strike="noStrike" dirty="0" smtClean="0">
                          <a:effectLst/>
                          <a:latin typeface="Century Gothic" panose="020B0502020202020204" pitchFamily="34" charset="0"/>
                        </a:rPr>
                        <a:t>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27.2 </a:t>
                      </a:r>
                      <a:endParaRPr lang="es-ES" sz="1200" b="0" i="0" u="none" strike="noStrike" dirty="0">
                        <a:solidFill>
                          <a:srgbClr val="000000"/>
                        </a:solidFill>
                        <a:effectLst/>
                        <a:latin typeface="Century Gothic" panose="020B0502020202020204" pitchFamily="34" charset="0"/>
                      </a:endParaRPr>
                    </a:p>
                  </a:txBody>
                  <a:tcPr marL="6601" marR="6601" marT="6601" marB="0" anchor="ctr"/>
                </a:tc>
              </a:tr>
              <a:tr h="354486">
                <a:tc>
                  <a:txBody>
                    <a:bodyPr/>
                    <a:lstStyle/>
                    <a:p>
                      <a:pPr algn="ctr" fontAlgn="b"/>
                      <a:r>
                        <a:rPr lang="es-ES" sz="1200" b="1" u="none" strike="noStrike" dirty="0">
                          <a:effectLst/>
                          <a:latin typeface="Century Gothic" panose="020B0502020202020204" pitchFamily="34" charset="0"/>
                        </a:rPr>
                        <a:t>Cambio %</a:t>
                      </a:r>
                      <a:endParaRPr lang="es-ES" sz="1200" b="1"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79.5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47.7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5.0 </a:t>
                      </a:r>
                      <a:endParaRPr lang="es-ES" sz="1200" b="0" i="0" u="none" strike="noStrike" dirty="0">
                        <a:solidFill>
                          <a:srgbClr val="000000"/>
                        </a:solidFill>
                        <a:effectLst/>
                        <a:latin typeface="Century Gothic" panose="020B0502020202020204" pitchFamily="34" charset="0"/>
                      </a:endParaRPr>
                    </a:p>
                  </a:txBody>
                  <a:tcPr marL="6601" marR="6601" marT="6601" marB="0" anchor="ctr"/>
                </a:tc>
                <a:tc>
                  <a:txBody>
                    <a:bodyPr/>
                    <a:lstStyle/>
                    <a:p>
                      <a:pPr algn="ctr" fontAlgn="b"/>
                      <a:r>
                        <a:rPr lang="es-ES" sz="1200" u="none" strike="noStrike" dirty="0" smtClean="0">
                          <a:effectLst/>
                          <a:latin typeface="Century Gothic" panose="020B0502020202020204" pitchFamily="34" charset="0"/>
                        </a:rPr>
                        <a:t>40.7 </a:t>
                      </a:r>
                      <a:endParaRPr lang="es-ES" sz="1200" b="0" i="0" u="none" strike="noStrike" dirty="0">
                        <a:solidFill>
                          <a:srgbClr val="000000"/>
                        </a:solidFill>
                        <a:effectLst/>
                        <a:latin typeface="Century Gothic" panose="020B0502020202020204" pitchFamily="34" charset="0"/>
                      </a:endParaRPr>
                    </a:p>
                  </a:txBody>
                  <a:tcPr marL="6601" marR="6601" marT="6601" marB="0" anchor="ctr"/>
                </a:tc>
              </a:tr>
              <a:tr h="1333759">
                <a:tc gridSpan="5">
                  <a:txBody>
                    <a:bodyPr/>
                    <a:lstStyle/>
                    <a:p>
                      <a:pPr algn="l" fontAlgn="b"/>
                      <a:r>
                        <a:rPr lang="es-ES" sz="1000" u="none" strike="noStrike" dirty="0">
                          <a:effectLst/>
                          <a:latin typeface="Century Gothic" panose="020B0502020202020204" pitchFamily="34" charset="0"/>
                        </a:rPr>
                        <a:t>Fuente: Presupuesto General de la República 2010 y Propuesta de Presupuesto General de la República 2014</a:t>
                      </a:r>
                      <a:endParaRPr lang="es-ES" sz="1000" b="0" i="0" u="none" strike="noStrike" dirty="0">
                        <a:solidFill>
                          <a:srgbClr val="000000"/>
                        </a:solidFill>
                        <a:effectLst/>
                        <a:latin typeface="Century Gothic" panose="020B0502020202020204" pitchFamily="34" charset="0"/>
                      </a:endParaRPr>
                    </a:p>
                    <a:p>
                      <a:pPr algn="l" fontAlgn="b"/>
                      <a:r>
                        <a:rPr lang="es-ES" sz="1000" i="1" u="none" strike="noStrike" dirty="0" err="1">
                          <a:effectLst/>
                          <a:latin typeface="Century Gothic" panose="020B0502020202020204" pitchFamily="34" charset="0"/>
                        </a:rPr>
                        <a:t>Memorandum</a:t>
                      </a:r>
                      <a:r>
                        <a:rPr lang="es-ES" sz="1000" i="1" u="none" strike="noStrike" dirty="0">
                          <a:effectLst/>
                          <a:latin typeface="Century Gothic" panose="020B0502020202020204" pitchFamily="34" charset="0"/>
                        </a:rPr>
                        <a:t>:</a:t>
                      </a:r>
                      <a:endParaRPr lang="es-ES" sz="1000" b="0" i="1" u="none" strike="noStrike" dirty="0">
                        <a:solidFill>
                          <a:srgbClr val="000000"/>
                        </a:solidFill>
                        <a:effectLst/>
                        <a:latin typeface="Century Gothic" panose="020B0502020202020204" pitchFamily="34" charset="0"/>
                      </a:endParaRPr>
                    </a:p>
                    <a:p>
                      <a:pPr algn="l" fontAlgn="b"/>
                      <a:r>
                        <a:rPr lang="es-ES" sz="1000" u="none" strike="noStrike" dirty="0">
                          <a:effectLst/>
                          <a:latin typeface="Century Gothic" panose="020B0502020202020204" pitchFamily="34" charset="0"/>
                        </a:rPr>
                        <a:t>Tipo de cambio promedio al año: 21.4 en 2010 y 26.0 en 2014</a:t>
                      </a:r>
                      <a:r>
                        <a:rPr lang="es-ES" sz="1000" u="none" strike="noStrike" dirty="0" smtClean="0">
                          <a:effectLst/>
                          <a:latin typeface="Century Gothic" panose="020B0502020202020204" pitchFamily="34" charset="0"/>
                        </a:rPr>
                        <a:t>.</a:t>
                      </a:r>
                    </a:p>
                    <a:p>
                      <a:pPr algn="l" fontAlgn="b"/>
                      <a:r>
                        <a:rPr lang="es-ES" sz="1000" u="none" strike="noStrike" dirty="0" smtClean="0">
                          <a:effectLst/>
                          <a:latin typeface="Century Gothic" panose="020B0502020202020204" pitchFamily="34" charset="0"/>
                        </a:rPr>
                        <a:t>(a): Estimado de padrón electoral basado en las últimos comicios municipales celebrados en ambas regiones: 164, 535 habitantes en RAAN y 108, 678 habitantes en RAAS.</a:t>
                      </a:r>
                      <a:endParaRPr lang="es-ES" sz="1000" b="0" i="0" u="none" strike="noStrike" dirty="0" smtClean="0">
                        <a:solidFill>
                          <a:srgbClr val="000000"/>
                        </a:solidFill>
                        <a:effectLst/>
                        <a:latin typeface="Century Gothic" panose="020B0502020202020204" pitchFamily="34" charset="0"/>
                      </a:endParaRPr>
                    </a:p>
                    <a:p>
                      <a:pPr algn="l" fontAlgn="b"/>
                      <a:r>
                        <a:rPr lang="es-ES" sz="1000" u="none" strike="noStrike" dirty="0" smtClean="0">
                          <a:effectLst/>
                          <a:latin typeface="Century Gothic" panose="020B0502020202020204" pitchFamily="34" charset="0"/>
                        </a:rPr>
                        <a:t>(b): estimado suponiendo un crecimiento del 5% en el padrón electoral estimado para 2010. </a:t>
                      </a:r>
                      <a:endParaRPr lang="es-ES" sz="1000" b="0" i="0" u="none" strike="noStrike" dirty="0">
                        <a:solidFill>
                          <a:srgbClr val="000000"/>
                        </a:solidFill>
                        <a:effectLst/>
                        <a:latin typeface="Century Gothic" panose="020B0502020202020204" pitchFamily="34" charset="0"/>
                      </a:endParaRPr>
                    </a:p>
                  </a:txBody>
                  <a:tcPr marL="6601" marR="6601" marT="6601"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
        <p:nvSpPr>
          <p:cNvPr id="8"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Título 2"/>
          <p:cNvSpPr txBox="1">
            <a:spLocks/>
          </p:cNvSpPr>
          <p:nvPr/>
        </p:nvSpPr>
        <p:spPr>
          <a:xfrm>
            <a:off x="446856" y="76470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 sz="1800" i="1" dirty="0" smtClean="0">
                <a:latin typeface="Century Gothic" panose="020B0502020202020204" pitchFamily="34" charset="0"/>
              </a:rPr>
              <a:t>En 2014 el presupuesto de gastos del </a:t>
            </a:r>
            <a:r>
              <a:rPr lang="" sz="1800" i="1" u="sng" dirty="0" smtClean="0">
                <a:latin typeface="Century Gothic" panose="020B0502020202020204" pitchFamily="34" charset="0"/>
              </a:rPr>
              <a:t>Programa Elecciones </a:t>
            </a:r>
            <a:r>
              <a:rPr lang="" sz="1800" i="1" dirty="0" smtClean="0">
                <a:latin typeface="Century Gothic" panose="020B0502020202020204" pitchFamily="34" charset="0"/>
              </a:rPr>
              <a:t>abosorverá </a:t>
            </a:r>
            <a:r>
              <a:rPr lang="" sz="1800" i="1" dirty="0" smtClean="0">
                <a:latin typeface="Century Gothic" panose="020B0502020202020204" pitchFamily="34" charset="0"/>
              </a:rPr>
              <a:t>el 50% del presupuesto total de este Poder del Estado.</a:t>
            </a:r>
            <a:endParaRPr lang="es-ES" sz="1800" i="1" dirty="0">
              <a:latin typeface="Century Gothic" panose="020B0502020202020204" pitchFamily="34" charset="0"/>
            </a:endParaRPr>
          </a:p>
        </p:txBody>
      </p:sp>
    </p:spTree>
    <p:extLst>
      <p:ext uri="{BB962C8B-B14F-4D97-AF65-F5344CB8AC3E}">
        <p14:creationId xmlns:p14="http://schemas.microsoft.com/office/powerpoint/2010/main" val="60591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1520" y="2780928"/>
            <a:ext cx="8640960" cy="1143000"/>
          </a:xfrm>
        </p:spPr>
        <p:txBody>
          <a:bodyPr>
            <a:noAutofit/>
          </a:bodyPr>
          <a:lstStyle/>
          <a:p>
            <a:r>
              <a:rPr lang="es-NI" sz="2600" b="1" dirty="0">
                <a:solidFill>
                  <a:srgbClr val="C00000"/>
                </a:solidFill>
                <a:latin typeface="Century Gothic" pitchFamily="34" charset="0"/>
              </a:rPr>
              <a:t>Los presupuestos de Salud, Educación y Servicios Económicos</a:t>
            </a:r>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6231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3 Gráfico"/>
          <p:cNvGraphicFramePr>
            <a:graphicFrameLocks/>
          </p:cNvGraphicFramePr>
          <p:nvPr>
            <p:extLst>
              <p:ext uri="{D42A27DB-BD31-4B8C-83A1-F6EECF244321}">
                <p14:modId xmlns:p14="http://schemas.microsoft.com/office/powerpoint/2010/main" val="592724764"/>
              </p:ext>
            </p:extLst>
          </p:nvPr>
        </p:nvGraphicFramePr>
        <p:xfrm>
          <a:off x="899592" y="1700808"/>
          <a:ext cx="7379380" cy="4536504"/>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7677729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4 Gráfico"/>
          <p:cNvGraphicFramePr>
            <a:graphicFrameLocks/>
          </p:cNvGraphicFramePr>
          <p:nvPr>
            <p:extLst>
              <p:ext uri="{D42A27DB-BD31-4B8C-83A1-F6EECF244321}">
                <p14:modId xmlns:p14="http://schemas.microsoft.com/office/powerpoint/2010/main" val="544278126"/>
              </p:ext>
            </p:extLst>
          </p:nvPr>
        </p:nvGraphicFramePr>
        <p:xfrm>
          <a:off x="467544" y="2057400"/>
          <a:ext cx="8136904" cy="425192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9391280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1520" y="2780928"/>
            <a:ext cx="8640960" cy="1143000"/>
          </a:xfrm>
        </p:spPr>
        <p:txBody>
          <a:bodyPr>
            <a:noAutofit/>
          </a:bodyPr>
          <a:lstStyle/>
          <a:p>
            <a:r>
              <a:rPr lang="es-NI" sz="2600" b="1" dirty="0">
                <a:solidFill>
                  <a:srgbClr val="C00000"/>
                </a:solidFill>
                <a:latin typeface="Century Gothic" pitchFamily="34" charset="0"/>
              </a:rPr>
              <a:t>Avances y Pendientes en Materia de Transparencia: </a:t>
            </a:r>
            <a:r>
              <a:rPr lang="es-NI" sz="3200" b="1" dirty="0" smtClean="0">
                <a:solidFill>
                  <a:srgbClr val="C00000"/>
                </a:solidFill>
                <a:latin typeface="Century Gothic" pitchFamily="34" charset="0"/>
              </a:rPr>
              <a:t/>
            </a:r>
            <a:br>
              <a:rPr lang="es-NI" sz="3200" b="1" dirty="0" smtClean="0">
                <a:solidFill>
                  <a:srgbClr val="C00000"/>
                </a:solidFill>
                <a:latin typeface="Century Gothic" pitchFamily="34" charset="0"/>
              </a:rPr>
            </a:br>
            <a:r>
              <a:rPr lang="es-NI" sz="1600" b="1" dirty="0" smtClean="0">
                <a:solidFill>
                  <a:srgbClr val="C00000"/>
                </a:solidFill>
                <a:latin typeface="Century Gothic" pitchFamily="34" charset="0"/>
              </a:rPr>
              <a:t>La </a:t>
            </a:r>
            <a:r>
              <a:rPr lang="es-NI" sz="1600" b="1" dirty="0">
                <a:solidFill>
                  <a:srgbClr val="C00000"/>
                </a:solidFill>
                <a:latin typeface="Century Gothic" pitchFamily="34" charset="0"/>
              </a:rPr>
              <a:t>necesidad de transparentar el gasto tributario y la </a:t>
            </a:r>
            <a:r>
              <a:rPr lang="es-NI" sz="1600" b="1" dirty="0" smtClean="0">
                <a:solidFill>
                  <a:srgbClr val="C00000"/>
                </a:solidFill>
                <a:latin typeface="Century Gothic" pitchFamily="34" charset="0"/>
              </a:rPr>
              <a:t>deuda pública </a:t>
            </a:r>
            <a:endParaRPr lang="es-NI" sz="1600" b="1" dirty="0">
              <a:solidFill>
                <a:srgbClr val="C00000"/>
              </a:solidFill>
              <a:latin typeface="Century Gothic" pitchFamily="34" charset="0"/>
            </a:endParaRPr>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16447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2 Título"/>
          <p:cNvSpPr>
            <a:spLocks noGrp="1"/>
          </p:cNvSpPr>
          <p:nvPr>
            <p:ph type="title"/>
          </p:nvPr>
        </p:nvSpPr>
        <p:spPr>
          <a:xfrm>
            <a:off x="457200" y="830150"/>
            <a:ext cx="8229600" cy="587488"/>
          </a:xfrm>
        </p:spPr>
        <p:txBody>
          <a:bodyPr>
            <a:noAutofit/>
          </a:bodyPr>
          <a:lstStyle/>
          <a:p>
            <a:r>
              <a:rPr lang="es-ES_tradnl" sz="2000" dirty="0" smtClean="0">
                <a:latin typeface="Century Gothic" panose="020B0502020202020204" pitchFamily="34" charset="0"/>
              </a:rPr>
              <a:t>Algunos avances en cuanto a la disponibilidad de información…</a:t>
            </a:r>
            <a:endParaRPr lang="es-NI" sz="2000" dirty="0">
              <a:latin typeface="Century Gothic" panose="020B0502020202020204" pitchFamily="34" charset="0"/>
            </a:endParaRPr>
          </a:p>
        </p:txBody>
      </p:sp>
      <p:sp>
        <p:nvSpPr>
          <p:cNvPr id="5" name="4 Marcador de contenido"/>
          <p:cNvSpPr>
            <a:spLocks noGrp="1"/>
          </p:cNvSpPr>
          <p:nvPr>
            <p:ph idx="1"/>
          </p:nvPr>
        </p:nvSpPr>
        <p:spPr>
          <a:xfrm>
            <a:off x="457200" y="1988840"/>
            <a:ext cx="8229600" cy="4137323"/>
          </a:xfrm>
        </p:spPr>
        <p:txBody>
          <a:bodyPr>
            <a:normAutofit fontScale="85000" lnSpcReduction="10000"/>
          </a:bodyPr>
          <a:lstStyle/>
          <a:p>
            <a:pPr marL="0" indent="0" algn="just">
              <a:buNone/>
            </a:pPr>
            <a:r>
              <a:rPr lang="es-NI" sz="3300" b="1" dirty="0">
                <a:latin typeface="Century Gothic" panose="020B0502020202020204" pitchFamily="34" charset="0"/>
              </a:rPr>
              <a:t>Positivas</a:t>
            </a:r>
            <a:r>
              <a:rPr lang="es-NI" sz="3300" b="1" dirty="0" smtClean="0">
                <a:latin typeface="Century Gothic" panose="020B0502020202020204" pitchFamily="34" charset="0"/>
              </a:rPr>
              <a:t>:</a:t>
            </a:r>
          </a:p>
          <a:p>
            <a:pPr marL="0" indent="0" algn="just">
              <a:buNone/>
            </a:pPr>
            <a:endParaRPr lang="es-ES" sz="2600" dirty="0">
              <a:latin typeface="Century Gothic" panose="020B0502020202020204" pitchFamily="34" charset="0"/>
            </a:endParaRPr>
          </a:p>
          <a:p>
            <a:pPr algn="just">
              <a:buFont typeface="Wingdings" panose="05000000000000000000" pitchFamily="2" charset="2"/>
              <a:buChar char="§"/>
            </a:pPr>
            <a:r>
              <a:rPr lang="es-ES" sz="2600" dirty="0" smtClean="0">
                <a:latin typeface="Century Gothic" panose="020B0502020202020204" pitchFamily="34" charset="0"/>
              </a:rPr>
              <a:t>El libro del proyecto de presupuesto 2014 (versión digital), estuvo disponible al público dos días de su </a:t>
            </a:r>
            <a:r>
              <a:rPr lang="es-ES" sz="2600" dirty="0" smtClean="0">
                <a:latin typeface="Century Gothic" panose="020B0502020202020204" pitchFamily="34" charset="0"/>
              </a:rPr>
              <a:t>envío </a:t>
            </a:r>
            <a:r>
              <a:rPr lang="es-ES" sz="2600" dirty="0" smtClean="0">
                <a:latin typeface="Century Gothic" panose="020B0502020202020204" pitchFamily="34" charset="0"/>
              </a:rPr>
              <a:t>a la Asamblea </a:t>
            </a:r>
            <a:r>
              <a:rPr lang="es-ES" sz="2600" dirty="0" smtClean="0">
                <a:latin typeface="Century Gothic" panose="020B0502020202020204" pitchFamily="34" charset="0"/>
              </a:rPr>
              <a:t>Nacional</a:t>
            </a:r>
            <a:r>
              <a:rPr lang="es-ES" sz="2600" dirty="0" smtClean="0">
                <a:latin typeface="Century Gothic" panose="020B0502020202020204" pitchFamily="34" charset="0"/>
              </a:rPr>
              <a:t>.</a:t>
            </a:r>
            <a:endParaRPr lang="es-ES" sz="2600" dirty="0">
              <a:latin typeface="Century Gothic" panose="020B0502020202020204" pitchFamily="34" charset="0"/>
            </a:endParaRPr>
          </a:p>
          <a:p>
            <a:pPr algn="just"/>
            <a:r>
              <a:rPr lang="es-ES" sz="2600" dirty="0">
                <a:latin typeface="Century Gothic" panose="020B0502020202020204" pitchFamily="34" charset="0"/>
              </a:rPr>
              <a:t>El Ministerio de Educación muestra mayores detalles </a:t>
            </a:r>
            <a:r>
              <a:rPr lang="es-ES" sz="2600" dirty="0" smtClean="0">
                <a:latin typeface="Century Gothic" panose="020B0502020202020204" pitchFamily="34" charset="0"/>
              </a:rPr>
              <a:t>en las </a:t>
            </a:r>
            <a:r>
              <a:rPr lang="es-ES" sz="2600" dirty="0">
                <a:latin typeface="Century Gothic" panose="020B0502020202020204" pitchFamily="34" charset="0"/>
              </a:rPr>
              <a:t>Metas de cada uno de sus Programas. </a:t>
            </a:r>
            <a:r>
              <a:rPr lang="es-ES" sz="2600" dirty="0" smtClean="0">
                <a:latin typeface="Century Gothic" panose="020B0502020202020204" pitchFamily="34" charset="0"/>
              </a:rPr>
              <a:t>Por ejemplo, en </a:t>
            </a:r>
            <a:r>
              <a:rPr lang="es-ES" sz="2600" dirty="0">
                <a:latin typeface="Century Gothic" panose="020B0502020202020204" pitchFamily="34" charset="0"/>
              </a:rPr>
              <a:t>su programa de Educación Primaria detalla cuantos niños son beneficiados con la merienda escolar, paquetes educativos escolares, y zapatos escolares</a:t>
            </a:r>
            <a:r>
              <a:rPr lang="es-ES" sz="2600" dirty="0" smtClean="0">
                <a:latin typeface="Century Gothic" panose="020B0502020202020204" pitchFamily="34" charset="0"/>
              </a:rPr>
              <a:t>.</a:t>
            </a:r>
          </a:p>
          <a:p>
            <a:pPr algn="just"/>
            <a:r>
              <a:rPr lang="es-ES" sz="2600" dirty="0" smtClean="0">
                <a:latin typeface="Century Gothic" panose="020B0502020202020204" pitchFamily="34" charset="0"/>
              </a:rPr>
              <a:t>Se incluye un detalle del gasto en prácticas de género.</a:t>
            </a:r>
          </a:p>
          <a:p>
            <a:pPr algn="just"/>
            <a:endParaRPr lang="es-ES" sz="2600" dirty="0" smtClean="0">
              <a:latin typeface="Century Gothic" panose="020B0502020202020204" pitchFamily="34" charset="0"/>
            </a:endParaRPr>
          </a:p>
          <a:p>
            <a:pPr algn="just"/>
            <a:endParaRPr lang="es-ES" sz="2600" dirty="0" smtClean="0">
              <a:latin typeface="Century Gothic" panose="020B0502020202020204" pitchFamily="34" charset="0"/>
            </a:endParaRPr>
          </a:p>
          <a:p>
            <a:pPr algn="just"/>
            <a:endParaRPr lang="es-ES" sz="2600" dirty="0">
              <a:latin typeface="Century Gothic" panose="020B0502020202020204" pitchFamily="34" charset="0"/>
            </a:endParaRPr>
          </a:p>
          <a:p>
            <a:endParaRPr lang="es-NI" dirty="0"/>
          </a:p>
        </p:txBody>
      </p:sp>
      <p:sp>
        <p:nvSpPr>
          <p:cNvPr id="7"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2878620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2 Título"/>
          <p:cNvSpPr>
            <a:spLocks noGrp="1"/>
          </p:cNvSpPr>
          <p:nvPr>
            <p:ph type="title"/>
          </p:nvPr>
        </p:nvSpPr>
        <p:spPr>
          <a:xfrm>
            <a:off x="457200" y="830150"/>
            <a:ext cx="8229600" cy="587488"/>
          </a:xfrm>
        </p:spPr>
        <p:txBody>
          <a:bodyPr>
            <a:noAutofit/>
          </a:bodyPr>
          <a:lstStyle/>
          <a:p>
            <a:r>
              <a:rPr lang="es-ES_tradnl" sz="2000" dirty="0" smtClean="0">
                <a:latin typeface="Century Gothic" panose="020B0502020202020204" pitchFamily="34" charset="0"/>
              </a:rPr>
              <a:t>Algunos avances en cuanto a la disponibilidad de información…</a:t>
            </a:r>
            <a:endParaRPr lang="es-NI" sz="2000" dirty="0">
              <a:latin typeface="Century Gothic" panose="020B0502020202020204" pitchFamily="34" charset="0"/>
            </a:endParaRPr>
          </a:p>
        </p:txBody>
      </p:sp>
      <p:sp>
        <p:nvSpPr>
          <p:cNvPr id="5" name="4 Marcador de contenido"/>
          <p:cNvSpPr>
            <a:spLocks noGrp="1"/>
          </p:cNvSpPr>
          <p:nvPr>
            <p:ph idx="1"/>
          </p:nvPr>
        </p:nvSpPr>
        <p:spPr>
          <a:xfrm>
            <a:off x="457200" y="1988840"/>
            <a:ext cx="8229600" cy="4137323"/>
          </a:xfrm>
        </p:spPr>
        <p:txBody>
          <a:bodyPr>
            <a:normAutofit fontScale="47500" lnSpcReduction="20000"/>
          </a:bodyPr>
          <a:lstStyle/>
          <a:p>
            <a:pPr marL="0" indent="0" algn="just">
              <a:buNone/>
            </a:pPr>
            <a:r>
              <a:rPr lang="es-ES" sz="5100" b="1" dirty="0" smtClean="0">
                <a:latin typeface="Century Gothic" panose="020B0502020202020204" pitchFamily="34" charset="0"/>
              </a:rPr>
              <a:t>Positivas (continuación):</a:t>
            </a:r>
          </a:p>
          <a:p>
            <a:pPr algn="just">
              <a:buFont typeface="Wingdings" panose="05000000000000000000" pitchFamily="2" charset="2"/>
              <a:buChar char="§"/>
            </a:pPr>
            <a:endParaRPr lang="es-ES" dirty="0">
              <a:latin typeface="Century Gothic" panose="020B0502020202020204" pitchFamily="34" charset="0"/>
            </a:endParaRPr>
          </a:p>
          <a:p>
            <a:pPr algn="just">
              <a:buFont typeface="Wingdings" panose="05000000000000000000" pitchFamily="2" charset="2"/>
              <a:buChar char="§"/>
            </a:pPr>
            <a:endParaRPr lang="es-ES" dirty="0" smtClean="0">
              <a:latin typeface="Century Gothic" panose="020B0502020202020204" pitchFamily="34" charset="0"/>
            </a:endParaRPr>
          </a:p>
          <a:p>
            <a:pPr algn="just">
              <a:buFont typeface="Wingdings" panose="05000000000000000000" pitchFamily="2" charset="2"/>
              <a:buChar char="§"/>
            </a:pPr>
            <a:r>
              <a:rPr lang="es-ES" dirty="0" smtClean="0">
                <a:latin typeface="Century Gothic" panose="020B0502020202020204" pitchFamily="34" charset="0"/>
              </a:rPr>
              <a:t>Ahora se conoce que el Bono Solidario está contenido en el rubro 191 de los presupuestos por objeto del gasto de los diferentes ministerios.</a:t>
            </a:r>
          </a:p>
          <a:p>
            <a:pPr algn="just">
              <a:buFont typeface="Wingdings" panose="05000000000000000000" pitchFamily="2" charset="2"/>
              <a:buChar char="§"/>
            </a:pPr>
            <a:endParaRPr lang="es-ES" dirty="0" smtClean="0">
              <a:latin typeface="Century Gothic" panose="020B0502020202020204" pitchFamily="34" charset="0"/>
            </a:endParaRPr>
          </a:p>
          <a:p>
            <a:pPr algn="just">
              <a:buFont typeface="Wingdings" panose="05000000000000000000" pitchFamily="2" charset="2"/>
              <a:buChar char="§"/>
            </a:pPr>
            <a:r>
              <a:rPr lang="es-NI" dirty="0" smtClean="0">
                <a:latin typeface="Century Gothic" panose="020B0502020202020204" pitchFamily="34" charset="0"/>
              </a:rPr>
              <a:t>El presupuesto del Ministerio de Transporte e Infraestructura muestra mayor detalle en las metas de sus programas.</a:t>
            </a:r>
          </a:p>
          <a:p>
            <a:pPr algn="just">
              <a:buFont typeface="Wingdings" panose="05000000000000000000" pitchFamily="2" charset="2"/>
              <a:buChar char="§"/>
            </a:pPr>
            <a:endParaRPr lang="es-NI" dirty="0" smtClean="0">
              <a:latin typeface="Century Gothic" panose="020B0502020202020204" pitchFamily="34" charset="0"/>
            </a:endParaRPr>
          </a:p>
          <a:p>
            <a:pPr algn="just">
              <a:buFont typeface="Wingdings" panose="05000000000000000000" pitchFamily="2" charset="2"/>
              <a:buChar char="§"/>
            </a:pPr>
            <a:r>
              <a:rPr lang="es-NI" dirty="0" smtClean="0">
                <a:latin typeface="Century Gothic" panose="020B0502020202020204" pitchFamily="34" charset="0"/>
              </a:rPr>
              <a:t>A diferencia de la Reforma presupuestaria de 2013, en el Presupuesto de 2014 encontramos los detalles de los Presupuestos de los Ministerios de la Mujer y de la Juventud, en </a:t>
            </a:r>
            <a:r>
              <a:rPr lang="es-NI" dirty="0" smtClean="0">
                <a:latin typeface="Century Gothic" panose="020B0502020202020204" pitchFamily="34" charset="0"/>
              </a:rPr>
              <a:t>donde </a:t>
            </a:r>
            <a:r>
              <a:rPr lang="es-NI" dirty="0" smtClean="0">
                <a:latin typeface="Century Gothic" panose="020B0502020202020204" pitchFamily="34" charset="0"/>
              </a:rPr>
              <a:t>se detallan los programas de los nuevos ministerios y sus metas, por lo cual es un punto más en la transparencia presupuestaria.</a:t>
            </a:r>
          </a:p>
          <a:p>
            <a:pPr algn="just">
              <a:buFont typeface="Wingdings" panose="05000000000000000000" pitchFamily="2" charset="2"/>
              <a:buChar char="§"/>
            </a:pPr>
            <a:endParaRPr lang="es-NI" dirty="0" smtClean="0">
              <a:latin typeface="Century Gothic" panose="020B0502020202020204" pitchFamily="34" charset="0"/>
            </a:endParaRPr>
          </a:p>
          <a:p>
            <a:pPr algn="just">
              <a:buFont typeface="Wingdings" panose="05000000000000000000" pitchFamily="2" charset="2"/>
              <a:buChar char="§"/>
            </a:pPr>
            <a:r>
              <a:rPr lang="es-NI" dirty="0" smtClean="0">
                <a:latin typeface="Century Gothic" panose="020B0502020202020204" pitchFamily="34" charset="0"/>
              </a:rPr>
              <a:t>Por último, y siempre enfocado en el aumento de la información presupuestaria, destacamos que a diferencia de años anteriores, en el Proyecto de Presupuesto General de la República de 2014, se detalla la “Clasificación Funcional del Gasto de las Asignaciones y Subvenciones”, lo cual permite conocer el total de instituciones involucradas.</a:t>
            </a:r>
          </a:p>
          <a:p>
            <a:pPr marL="0" indent="0">
              <a:buNone/>
            </a:pPr>
            <a:endParaRPr lang="es-NI" dirty="0"/>
          </a:p>
        </p:txBody>
      </p:sp>
      <p:sp>
        <p:nvSpPr>
          <p:cNvPr id="7"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3777256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2 Título"/>
          <p:cNvSpPr>
            <a:spLocks noGrp="1"/>
          </p:cNvSpPr>
          <p:nvPr>
            <p:ph type="title"/>
          </p:nvPr>
        </p:nvSpPr>
        <p:spPr>
          <a:xfrm>
            <a:off x="457200" y="836712"/>
            <a:ext cx="8229600" cy="796950"/>
          </a:xfrm>
        </p:spPr>
        <p:txBody>
          <a:bodyPr>
            <a:noAutofit/>
          </a:bodyPr>
          <a:lstStyle/>
          <a:p>
            <a:pPr algn="just"/>
            <a:r>
              <a:rPr lang="es-ES_tradnl" sz="1800" dirty="0" smtClean="0">
                <a:latin typeface="Century Gothic" panose="020B0502020202020204" pitchFamily="34" charset="0"/>
              </a:rPr>
              <a:t>La LCT dio un paso adelante para transparentar el gasto tributario, que se ha constituido en privilegios fiscales permanentes. </a:t>
            </a:r>
            <a:endParaRPr lang="es-NI" sz="1800" dirty="0">
              <a:latin typeface="Century Gothic" panose="020B0502020202020204" pitchFamily="34" charset="0"/>
            </a:endParaRPr>
          </a:p>
        </p:txBody>
      </p:sp>
      <p:sp>
        <p:nvSpPr>
          <p:cNvPr id="5" name="4 Marcador de contenido"/>
          <p:cNvSpPr>
            <a:spLocks noGrp="1"/>
          </p:cNvSpPr>
          <p:nvPr>
            <p:ph idx="1"/>
          </p:nvPr>
        </p:nvSpPr>
        <p:spPr>
          <a:xfrm>
            <a:off x="457200" y="2071389"/>
            <a:ext cx="8229600" cy="4525963"/>
          </a:xfrm>
        </p:spPr>
        <p:txBody>
          <a:bodyPr>
            <a:normAutofit fontScale="55000" lnSpcReduction="20000"/>
          </a:bodyPr>
          <a:lstStyle/>
          <a:p>
            <a:pPr algn="just" fontAlgn="base">
              <a:buFont typeface="Wingdings" panose="05000000000000000000" pitchFamily="2" charset="2"/>
              <a:buChar char="§"/>
            </a:pPr>
            <a:r>
              <a:rPr lang="es-NI" dirty="0" smtClean="0">
                <a:latin typeface="Century Gothic" panose="020B0502020202020204" pitchFamily="34" charset="0"/>
              </a:rPr>
              <a:t>El artículo </a:t>
            </a:r>
            <a:r>
              <a:rPr lang="es-NI" dirty="0">
                <a:latin typeface="Century Gothic" panose="020B0502020202020204" pitchFamily="34" charset="0"/>
              </a:rPr>
              <a:t>286 de la Ley 822 indica que el Ministerio de Hacienda y Crédito Público (MHCP), en coordinación con la Administración Tributaria (DGI) y Aduanera (DGA), deberá publicar información sobre </a:t>
            </a:r>
            <a:r>
              <a:rPr lang="es-NI" dirty="0" smtClean="0">
                <a:latin typeface="Century Gothic" panose="020B0502020202020204" pitchFamily="34" charset="0"/>
              </a:rPr>
              <a:t>las exenciones y exoneraciones. </a:t>
            </a:r>
          </a:p>
          <a:p>
            <a:pPr algn="just" fontAlgn="base">
              <a:buFont typeface="Wingdings" panose="05000000000000000000" pitchFamily="2" charset="2"/>
              <a:buChar char="§"/>
            </a:pPr>
            <a:endParaRPr lang="es-NI" dirty="0">
              <a:latin typeface="Century Gothic" panose="020B0502020202020204" pitchFamily="34" charset="0"/>
            </a:endParaRPr>
          </a:p>
          <a:p>
            <a:pPr algn="just" fontAlgn="base">
              <a:buFont typeface="Wingdings" panose="05000000000000000000" pitchFamily="2" charset="2"/>
              <a:buChar char="§"/>
            </a:pPr>
            <a:r>
              <a:rPr lang="es-NI" dirty="0" smtClean="0">
                <a:latin typeface="Century Gothic" panose="020B0502020202020204" pitchFamily="34" charset="0"/>
              </a:rPr>
              <a:t>En </a:t>
            </a:r>
            <a:r>
              <a:rPr lang="es-NI" dirty="0">
                <a:latin typeface="Century Gothic" panose="020B0502020202020204" pitchFamily="34" charset="0"/>
              </a:rPr>
              <a:t>concreto la Ley manda al MHCP publicar, en sus conocidos informes de ejecución presupuestaria, información sobre el nombre de los beneficiarios, bienes y monto exonerado, así como la base legal que respalda el otorgamiento de cada exoneración</a:t>
            </a:r>
            <a:r>
              <a:rPr lang="es-NI" dirty="0" smtClean="0">
                <a:latin typeface="Century Gothic" panose="020B0502020202020204" pitchFamily="34" charset="0"/>
              </a:rPr>
              <a:t>.</a:t>
            </a:r>
          </a:p>
          <a:p>
            <a:pPr algn="just" fontAlgn="base">
              <a:buFont typeface="Wingdings" panose="05000000000000000000" pitchFamily="2" charset="2"/>
              <a:buChar char="§"/>
            </a:pPr>
            <a:endParaRPr lang="es-NI" dirty="0">
              <a:latin typeface="Century Gothic" panose="020B0502020202020204" pitchFamily="34" charset="0"/>
            </a:endParaRPr>
          </a:p>
          <a:p>
            <a:pPr algn="just" fontAlgn="base">
              <a:buFont typeface="Wingdings" panose="05000000000000000000" pitchFamily="2" charset="2"/>
              <a:buChar char="§"/>
            </a:pPr>
            <a:r>
              <a:rPr lang="es-NI" dirty="0">
                <a:latin typeface="Century Gothic" panose="020B0502020202020204" pitchFamily="34" charset="0"/>
              </a:rPr>
              <a:t>De acuerdo con la anterior disposición legal, la Asamblea Nacional y la Contraloría General de la República, son las instituciones garantes que la información sea debidamente suministrada</a:t>
            </a:r>
            <a:r>
              <a:rPr lang="es-NI" dirty="0" smtClean="0">
                <a:latin typeface="Century Gothic" panose="020B0502020202020204" pitchFamily="34" charset="0"/>
              </a:rPr>
              <a:t>.</a:t>
            </a:r>
          </a:p>
          <a:p>
            <a:pPr algn="just" fontAlgn="base">
              <a:buFont typeface="Wingdings" panose="05000000000000000000" pitchFamily="2" charset="2"/>
              <a:buChar char="§"/>
            </a:pPr>
            <a:endParaRPr lang="es-ES_tradnl" dirty="0">
              <a:latin typeface="Century Gothic" panose="020B0502020202020204" pitchFamily="34" charset="0"/>
            </a:endParaRPr>
          </a:p>
          <a:p>
            <a:pPr algn="just" fontAlgn="base">
              <a:buFont typeface="Wingdings" panose="05000000000000000000" pitchFamily="2" charset="2"/>
              <a:buChar char="§"/>
            </a:pPr>
            <a:r>
              <a:rPr lang="es-ES_tradnl" dirty="0" smtClean="0">
                <a:latin typeface="Century Gothic" panose="020B0502020202020204" pitchFamily="34" charset="0"/>
              </a:rPr>
              <a:t>Ni los informes de ejecución trimestral de Enero – Marzo, Enero – Junio, ni el Proyecto de Presupuesto 2014 contienen la información que mandata la Ley 822. </a:t>
            </a:r>
            <a:endParaRPr lang="es-NI" dirty="0">
              <a:latin typeface="Century Gothic" panose="020B0502020202020204" pitchFamily="34" charset="0"/>
            </a:endParaRPr>
          </a:p>
          <a:p>
            <a:endParaRPr lang="es-NI" dirty="0"/>
          </a:p>
        </p:txBody>
      </p:sp>
      <p:sp>
        <p:nvSpPr>
          <p:cNvPr id="7"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36196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07504" y="2780928"/>
            <a:ext cx="8784976" cy="1143000"/>
          </a:xfrm>
        </p:spPr>
        <p:txBody>
          <a:bodyPr>
            <a:noAutofit/>
          </a:bodyPr>
          <a:lstStyle/>
          <a:p>
            <a:r>
              <a:rPr lang="es-NI" sz="2600" b="1" dirty="0">
                <a:solidFill>
                  <a:srgbClr val="C00000"/>
                </a:solidFill>
                <a:latin typeface="Century Gothic" pitchFamily="34" charset="0"/>
              </a:rPr>
              <a:t>Consideraciones Generales: </a:t>
            </a:r>
            <a:r>
              <a:rPr lang="es-NI" sz="2000" b="1" dirty="0" smtClean="0">
                <a:solidFill>
                  <a:srgbClr val="C00000"/>
                </a:solidFill>
                <a:latin typeface="Century Gothic" pitchFamily="34" charset="0"/>
              </a:rPr>
              <a:t/>
            </a:r>
            <a:br>
              <a:rPr lang="es-NI" sz="2000" b="1" dirty="0" smtClean="0">
                <a:solidFill>
                  <a:srgbClr val="C00000"/>
                </a:solidFill>
                <a:latin typeface="Century Gothic" pitchFamily="34" charset="0"/>
              </a:rPr>
            </a:br>
            <a:r>
              <a:rPr lang="es-NI" sz="1600" b="1" dirty="0">
                <a:solidFill>
                  <a:srgbClr val="C00000"/>
                </a:solidFill>
                <a:latin typeface="Century Gothic" pitchFamily="34" charset="0"/>
              </a:rPr>
              <a:t>S</a:t>
            </a:r>
            <a:r>
              <a:rPr lang="es-NI" sz="1600" b="1" dirty="0" smtClean="0">
                <a:solidFill>
                  <a:srgbClr val="C00000"/>
                </a:solidFill>
                <a:latin typeface="Century Gothic" pitchFamily="34" charset="0"/>
              </a:rPr>
              <a:t>upuestos macroeconómicos, fuentes </a:t>
            </a:r>
            <a:r>
              <a:rPr lang="es-NI" sz="1600" b="1" dirty="0">
                <a:solidFill>
                  <a:srgbClr val="C00000"/>
                </a:solidFill>
                <a:latin typeface="Century Gothic" pitchFamily="34" charset="0"/>
              </a:rPr>
              <a:t>de financiamiento y el balance </a:t>
            </a:r>
            <a:r>
              <a:rPr lang="es-NI" sz="1600" b="1" dirty="0" smtClean="0">
                <a:solidFill>
                  <a:srgbClr val="C00000"/>
                </a:solidFill>
                <a:latin typeface="Century Gothic" pitchFamily="34" charset="0"/>
              </a:rPr>
              <a:t>presupuestario.</a:t>
            </a:r>
            <a:endParaRPr lang="es-NI" sz="1600" b="1" dirty="0">
              <a:solidFill>
                <a:srgbClr val="C00000"/>
              </a:solidFill>
              <a:latin typeface="Century Gothic" pitchFamily="34" charset="0"/>
            </a:endParaRPr>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8243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2 Título"/>
          <p:cNvSpPr>
            <a:spLocks noGrp="1"/>
          </p:cNvSpPr>
          <p:nvPr>
            <p:ph type="title"/>
          </p:nvPr>
        </p:nvSpPr>
        <p:spPr>
          <a:xfrm>
            <a:off x="457200" y="836712"/>
            <a:ext cx="8229600" cy="796950"/>
          </a:xfrm>
        </p:spPr>
        <p:txBody>
          <a:bodyPr>
            <a:noAutofit/>
          </a:bodyPr>
          <a:lstStyle/>
          <a:p>
            <a:pPr algn="just"/>
            <a:r>
              <a:rPr lang="es-ES_tradnl" sz="2000" dirty="0" smtClean="0">
                <a:latin typeface="Century Gothic" panose="020B0502020202020204" pitchFamily="34" charset="0"/>
              </a:rPr>
              <a:t>El presupuesto de deuda requiere de mayor transparencia…</a:t>
            </a:r>
            <a:endParaRPr lang="es-NI" sz="2000" dirty="0">
              <a:latin typeface="Century Gothic" panose="020B0502020202020204" pitchFamily="34" charset="0"/>
            </a:endParaRPr>
          </a:p>
        </p:txBody>
      </p:sp>
      <p:sp>
        <p:nvSpPr>
          <p:cNvPr id="5" name="4 Marcador de contenido"/>
          <p:cNvSpPr>
            <a:spLocks noGrp="1"/>
          </p:cNvSpPr>
          <p:nvPr>
            <p:ph idx="1"/>
          </p:nvPr>
        </p:nvSpPr>
        <p:spPr>
          <a:xfrm>
            <a:off x="457200" y="2071389"/>
            <a:ext cx="8229600" cy="4525963"/>
          </a:xfrm>
        </p:spPr>
        <p:txBody>
          <a:bodyPr>
            <a:normAutofit/>
          </a:bodyPr>
          <a:lstStyle/>
          <a:p>
            <a:pPr marL="0" indent="0" algn="just" fontAlgn="base">
              <a:buNone/>
            </a:pPr>
            <a:r>
              <a:rPr lang="es-ES_tradnl" sz="2000" b="1" dirty="0" smtClean="0">
                <a:latin typeface="Century Gothic" panose="020B0502020202020204" pitchFamily="34" charset="0"/>
              </a:rPr>
              <a:t>Deuda interna:</a:t>
            </a:r>
          </a:p>
          <a:p>
            <a:pPr marL="0" indent="0" algn="just" fontAlgn="base">
              <a:buNone/>
            </a:pPr>
            <a:endParaRPr lang="es-ES_tradnl" sz="2000" b="1" dirty="0" smtClean="0">
              <a:latin typeface="Century Gothic" panose="020B0502020202020204" pitchFamily="34" charset="0"/>
            </a:endParaRPr>
          </a:p>
          <a:p>
            <a:pPr algn="just" fontAlgn="base">
              <a:buFont typeface="Wingdings" panose="05000000000000000000" pitchFamily="2" charset="2"/>
              <a:buChar char="§"/>
            </a:pPr>
            <a:r>
              <a:rPr lang="es-ES_tradnl" sz="2000" dirty="0" smtClean="0">
                <a:latin typeface="Century Gothic" panose="020B0502020202020204" pitchFamily="34" charset="0"/>
              </a:rPr>
              <a:t>Así por ejemplo, se debe transparentar la partida presupuestaria “</a:t>
            </a:r>
            <a:r>
              <a:rPr lang="es-ES_tradnl" sz="2000" i="1" u="sng" dirty="0" smtClean="0">
                <a:latin typeface="Century Gothic" panose="020B0502020202020204" pitchFamily="34" charset="0"/>
              </a:rPr>
              <a:t>Sentencias judiciales y otras deudas contingentes</a:t>
            </a:r>
            <a:r>
              <a:rPr lang="es-ES_tradnl" sz="2000" dirty="0" smtClean="0">
                <a:latin typeface="Century Gothic" panose="020B0502020202020204" pitchFamily="34" charset="0"/>
              </a:rPr>
              <a:t>”, cuyo monto es importante (C$ 838.3 millones).</a:t>
            </a:r>
          </a:p>
          <a:p>
            <a:pPr marL="0" indent="0" algn="just" fontAlgn="base">
              <a:buNone/>
            </a:pPr>
            <a:endParaRPr lang="es-ES_tradnl" sz="2000" dirty="0" smtClean="0">
              <a:latin typeface="Century Gothic" panose="020B0502020202020204" pitchFamily="34" charset="0"/>
            </a:endParaRPr>
          </a:p>
          <a:p>
            <a:pPr marL="0" indent="0" algn="just" fontAlgn="base">
              <a:buNone/>
            </a:pPr>
            <a:r>
              <a:rPr lang="es-ES_tradnl" sz="2000" b="1" dirty="0" smtClean="0">
                <a:latin typeface="Century Gothic" panose="020B0502020202020204" pitchFamily="34" charset="0"/>
              </a:rPr>
              <a:t>Deuda externa: </a:t>
            </a:r>
          </a:p>
          <a:p>
            <a:pPr marL="0" indent="0" algn="just" fontAlgn="base">
              <a:buNone/>
            </a:pPr>
            <a:endParaRPr lang="es-ES_tradnl" sz="2000" b="1" dirty="0" smtClean="0">
              <a:latin typeface="Century Gothic" panose="020B0502020202020204" pitchFamily="34" charset="0"/>
            </a:endParaRPr>
          </a:p>
          <a:p>
            <a:pPr algn="just" fontAlgn="base">
              <a:buFont typeface="Wingdings" panose="05000000000000000000" pitchFamily="2" charset="2"/>
              <a:buChar char="§"/>
            </a:pPr>
            <a:r>
              <a:rPr lang="es-ES_tradnl" sz="2000" dirty="0" smtClean="0">
                <a:latin typeface="Century Gothic" panose="020B0502020202020204" pitchFamily="34" charset="0"/>
              </a:rPr>
              <a:t>En el proyecto de Ley aparece una nueva partida presupuestaria “</a:t>
            </a:r>
            <a:r>
              <a:rPr lang="es-ES_tradnl" sz="2000" i="1" u="sng" dirty="0" smtClean="0">
                <a:latin typeface="Century Gothic" panose="020B0502020202020204" pitchFamily="34" charset="0"/>
              </a:rPr>
              <a:t>Nuevas deudas multilaterales</a:t>
            </a:r>
            <a:r>
              <a:rPr lang="es-ES_tradnl" sz="2000" dirty="0" smtClean="0">
                <a:latin typeface="Century Gothic" panose="020B0502020202020204" pitchFamily="34" charset="0"/>
              </a:rPr>
              <a:t>”, cuyo monto de C$ 533.1 millones no está desagregado. </a:t>
            </a:r>
            <a:endParaRPr lang="es-ES_tradnl" sz="2000" dirty="0">
              <a:latin typeface="Century Gothic" panose="020B0502020202020204" pitchFamily="34" charset="0"/>
            </a:endParaRPr>
          </a:p>
          <a:p>
            <a:pPr marL="0" indent="0" algn="just" fontAlgn="base">
              <a:buNone/>
            </a:pPr>
            <a:endParaRPr lang="es-ES_tradnl" sz="2400" b="1" dirty="0" smtClean="0">
              <a:latin typeface="Century Gothic" panose="020B0502020202020204" pitchFamily="34" charset="0"/>
            </a:endParaRPr>
          </a:p>
          <a:p>
            <a:pPr algn="just" fontAlgn="base"/>
            <a:endParaRPr lang="es-NI" dirty="0">
              <a:latin typeface="Century Gothic" panose="020B0502020202020204" pitchFamily="34" charset="0"/>
            </a:endParaRPr>
          </a:p>
          <a:p>
            <a:endParaRPr lang="es-NI" dirty="0"/>
          </a:p>
        </p:txBody>
      </p:sp>
      <p:sp>
        <p:nvSpPr>
          <p:cNvPr id="7"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02632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1520" y="2780928"/>
            <a:ext cx="8640960" cy="1143000"/>
          </a:xfrm>
        </p:spPr>
        <p:txBody>
          <a:bodyPr>
            <a:noAutofit/>
          </a:bodyPr>
          <a:lstStyle/>
          <a:p>
            <a:r>
              <a:rPr lang="es-NI" sz="2600" b="1" dirty="0" smtClean="0">
                <a:solidFill>
                  <a:srgbClr val="C00000"/>
                </a:solidFill>
                <a:latin typeface="Century Gothic" pitchFamily="34" charset="0"/>
              </a:rPr>
              <a:t>Conclusiones y Recomendaciones</a:t>
            </a:r>
            <a:endParaRPr lang="es-NI" sz="1600" b="1" dirty="0">
              <a:solidFill>
                <a:srgbClr val="C00000"/>
              </a:solidFill>
              <a:latin typeface="Century Gothic" pitchFamily="34" charset="0"/>
            </a:endParaRPr>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0035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2"/>
          <p:cNvSpPr>
            <a:spLocks noGrp="1"/>
          </p:cNvSpPr>
          <p:nvPr>
            <p:ph type="title"/>
          </p:nvPr>
        </p:nvSpPr>
        <p:spPr/>
        <p:txBody>
          <a:bodyPr>
            <a:normAutofit/>
          </a:bodyPr>
          <a:lstStyle/>
          <a:p>
            <a:r>
              <a:rPr lang="es-ES" sz="2800" b="1" dirty="0" smtClean="0">
                <a:solidFill>
                  <a:srgbClr val="C00000"/>
                </a:solidFill>
                <a:latin typeface="Century Gothic" panose="020B0502020202020204" pitchFamily="34" charset="0"/>
              </a:rPr>
              <a:t>Conclusión</a:t>
            </a:r>
            <a:endParaRPr lang="es-ES" sz="2800" b="1" dirty="0">
              <a:solidFill>
                <a:srgbClr val="C00000"/>
              </a:solidFill>
              <a:latin typeface="Century Gothic" panose="020B0502020202020204" pitchFamily="34" charset="0"/>
            </a:endParaRPr>
          </a:p>
        </p:txBody>
      </p:sp>
      <p:sp>
        <p:nvSpPr>
          <p:cNvPr id="5" name="Marcador de contenido 4"/>
          <p:cNvSpPr>
            <a:spLocks noGrp="1"/>
          </p:cNvSpPr>
          <p:nvPr>
            <p:ph idx="1"/>
          </p:nvPr>
        </p:nvSpPr>
        <p:spPr/>
        <p:txBody>
          <a:bodyPr>
            <a:normAutofit/>
          </a:bodyPr>
          <a:lstStyle/>
          <a:p>
            <a:pPr marL="0" indent="0" algn="just">
              <a:buNone/>
            </a:pPr>
            <a:endParaRPr lang="es-NI" sz="1800" dirty="0" smtClean="0">
              <a:latin typeface="Century Gothic" panose="020B0502020202020204" pitchFamily="34" charset="0"/>
            </a:endParaRPr>
          </a:p>
          <a:p>
            <a:pPr algn="just">
              <a:buFont typeface="Wingdings" panose="05000000000000000000" pitchFamily="2" charset="2"/>
              <a:buChar char="§"/>
            </a:pPr>
            <a:r>
              <a:rPr lang="es-NI" sz="1800" dirty="0" smtClean="0">
                <a:latin typeface="Century Gothic" panose="020B0502020202020204" pitchFamily="34" charset="0"/>
              </a:rPr>
              <a:t>Las finanzas </a:t>
            </a:r>
            <a:r>
              <a:rPr lang="es-NI" sz="1800" dirty="0" smtClean="0">
                <a:latin typeface="Century Gothic" panose="020B0502020202020204" pitchFamily="34" charset="0"/>
              </a:rPr>
              <a:t>públicas continuarán </a:t>
            </a:r>
            <a:r>
              <a:rPr lang="es-NI" sz="1800" dirty="0" smtClean="0">
                <a:latin typeface="Century Gothic" panose="020B0502020202020204" pitchFamily="34" charset="0"/>
              </a:rPr>
              <a:t>vulnerables, en tanto persistan gastos extra presupuestarios recurrentes</a:t>
            </a:r>
            <a:r>
              <a:rPr lang="" sz="1800" dirty="0" smtClean="0">
                <a:latin typeface="Century Gothic" panose="020B0502020202020204" pitchFamily="34" charset="0"/>
              </a:rPr>
              <a:t> que financian programas </a:t>
            </a:r>
            <a:r>
              <a:rPr lang="" sz="1800" dirty="0" smtClean="0">
                <a:latin typeface="Century Gothic" panose="020B0502020202020204" pitchFamily="34" charset="0"/>
              </a:rPr>
              <a:t>emblemáticos </a:t>
            </a:r>
            <a:r>
              <a:rPr lang="" sz="1800" dirty="0" smtClean="0">
                <a:latin typeface="Century Gothic" panose="020B0502020202020204" pitchFamily="34" charset="0"/>
              </a:rPr>
              <a:t>del gobierno</a:t>
            </a:r>
            <a:r>
              <a:rPr lang="es-NI" sz="1800" dirty="0" smtClean="0">
                <a:latin typeface="Century Gothic" panose="020B0502020202020204" pitchFamily="34" charset="0"/>
              </a:rPr>
              <a:t>.</a:t>
            </a:r>
          </a:p>
          <a:p>
            <a:pPr marL="0" indent="0" algn="just">
              <a:buNone/>
            </a:pPr>
            <a:endParaRPr lang="es-NI" sz="1800" dirty="0" smtClean="0">
              <a:latin typeface="Century Gothic" panose="020B0502020202020204" pitchFamily="34" charset="0"/>
            </a:endParaRPr>
          </a:p>
          <a:p>
            <a:pPr algn="just">
              <a:buFont typeface="Wingdings" panose="05000000000000000000" pitchFamily="2" charset="2"/>
              <a:buChar char="§"/>
            </a:pPr>
            <a:r>
              <a:rPr lang="es-NI" sz="1800" dirty="0" smtClean="0">
                <a:latin typeface="Century Gothic" panose="020B0502020202020204" pitchFamily="34" charset="0"/>
              </a:rPr>
              <a:t>El impacto </a:t>
            </a:r>
            <a:r>
              <a:rPr lang="" sz="1800" dirty="0" smtClean="0">
                <a:latin typeface="Century Gothic" panose="020B0502020202020204" pitchFamily="34" charset="0"/>
              </a:rPr>
              <a:t>perdurable </a:t>
            </a:r>
            <a:r>
              <a:rPr lang="es-NI" sz="1800" dirty="0" smtClean="0">
                <a:latin typeface="Century Gothic" panose="020B0502020202020204" pitchFamily="34" charset="0"/>
              </a:rPr>
              <a:t>del bono en el presupuesto fue de 0.5 puntos del PIB</a:t>
            </a:r>
            <a:r>
              <a:rPr lang="" sz="1800" dirty="0" smtClean="0">
                <a:latin typeface="Century Gothic" panose="020B0502020202020204" pitchFamily="34" charset="0"/>
              </a:rPr>
              <a:t>,</a:t>
            </a:r>
            <a:r>
              <a:rPr lang="es-NI" sz="1800" dirty="0" smtClean="0">
                <a:latin typeface="Century Gothic" panose="020B0502020202020204" pitchFamily="34" charset="0"/>
              </a:rPr>
              <a:t> y se ajustará reduciendo la tasa con la que se ajustan los salarios. </a:t>
            </a:r>
          </a:p>
          <a:p>
            <a:pPr algn="just">
              <a:buFont typeface="Wingdings" panose="05000000000000000000" pitchFamily="2" charset="2"/>
              <a:buChar char="§"/>
            </a:pPr>
            <a:endParaRPr lang="es-NI" sz="1800" dirty="0" smtClean="0">
              <a:latin typeface="Century Gothic" panose="020B0502020202020204" pitchFamily="34" charset="0"/>
            </a:endParaRPr>
          </a:p>
          <a:p>
            <a:pPr algn="just">
              <a:buFont typeface="Wingdings" panose="05000000000000000000" pitchFamily="2" charset="2"/>
              <a:buChar char="§"/>
            </a:pPr>
            <a:r>
              <a:rPr lang="es-ES_tradnl" sz="1800" dirty="0" smtClean="0">
                <a:latin typeface="Century Gothic" panose="020B0502020202020204" pitchFamily="34" charset="0"/>
              </a:rPr>
              <a:t>El gobierno ha mejorado la disponibilidad de información presupuestaria (en materia de exhaustividad), pero siguen prevaleciendo focos de opacidad presupuestaria y grandes desafíos para transparentar los gastos extra presupuestarios, </a:t>
            </a:r>
            <a:r>
              <a:rPr lang="" sz="1800" dirty="0" smtClean="0">
                <a:latin typeface="Century Gothic" panose="020B0502020202020204" pitchFamily="34" charset="0"/>
              </a:rPr>
              <a:t>el </a:t>
            </a:r>
            <a:r>
              <a:rPr lang="es-ES_tradnl" sz="1800" dirty="0" smtClean="0">
                <a:latin typeface="Century Gothic" panose="020B0502020202020204" pitchFamily="34" charset="0"/>
              </a:rPr>
              <a:t>gasto tributario y </a:t>
            </a:r>
            <a:r>
              <a:rPr lang="" sz="1800" dirty="0" smtClean="0">
                <a:latin typeface="Century Gothic" panose="020B0502020202020204" pitchFamily="34" charset="0"/>
              </a:rPr>
              <a:t>la </a:t>
            </a:r>
            <a:r>
              <a:rPr lang="es-ES_tradnl" sz="1800" dirty="0" smtClean="0">
                <a:latin typeface="Century Gothic" panose="020B0502020202020204" pitchFamily="34" charset="0"/>
              </a:rPr>
              <a:t>deuda pública. </a:t>
            </a:r>
            <a:endParaRPr lang="es-ES_tradnl" sz="1800" dirty="0">
              <a:latin typeface="Century Gothic" panose="020B0502020202020204" pitchFamily="34" charset="0"/>
            </a:endParaRPr>
          </a:p>
        </p:txBody>
      </p:sp>
    </p:spTree>
    <p:extLst>
      <p:ext uri="{BB962C8B-B14F-4D97-AF65-F5344CB8AC3E}">
        <p14:creationId xmlns:p14="http://schemas.microsoft.com/office/powerpoint/2010/main" val="9367276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2"/>
          <p:cNvSpPr>
            <a:spLocks noGrp="1"/>
          </p:cNvSpPr>
          <p:nvPr>
            <p:ph type="title"/>
          </p:nvPr>
        </p:nvSpPr>
        <p:spPr/>
        <p:txBody>
          <a:bodyPr>
            <a:normAutofit/>
          </a:bodyPr>
          <a:lstStyle/>
          <a:p>
            <a:r>
              <a:rPr lang="es-ES" sz="2800" b="1" dirty="0" smtClean="0">
                <a:solidFill>
                  <a:srgbClr val="C00000"/>
                </a:solidFill>
                <a:latin typeface="Century Gothic" panose="020B0502020202020204" pitchFamily="34" charset="0"/>
              </a:rPr>
              <a:t>Recomendaciones…</a:t>
            </a:r>
            <a:endParaRPr lang="es-ES" sz="2800" b="1" dirty="0">
              <a:solidFill>
                <a:srgbClr val="C00000"/>
              </a:solidFill>
              <a:latin typeface="Century Gothic" panose="020B0502020202020204" pitchFamily="34" charset="0"/>
            </a:endParaRPr>
          </a:p>
        </p:txBody>
      </p:sp>
      <p:sp>
        <p:nvSpPr>
          <p:cNvPr id="5" name="Marcador de contenido 4"/>
          <p:cNvSpPr>
            <a:spLocks noGrp="1"/>
          </p:cNvSpPr>
          <p:nvPr>
            <p:ph idx="1"/>
          </p:nvPr>
        </p:nvSpPr>
        <p:spPr>
          <a:xfrm>
            <a:off x="457200" y="1600200"/>
            <a:ext cx="8229600" cy="4997152"/>
          </a:xfrm>
        </p:spPr>
        <p:txBody>
          <a:bodyPr>
            <a:normAutofit lnSpcReduction="10000"/>
          </a:bodyPr>
          <a:lstStyle/>
          <a:p>
            <a:pPr algn="just">
              <a:buFont typeface="Wingdings" panose="05000000000000000000" pitchFamily="2" charset="2"/>
              <a:buChar char="§"/>
            </a:pPr>
            <a:r>
              <a:rPr lang="" sz="1800" dirty="0">
                <a:latin typeface="Century Gothic" panose="020B0502020202020204" pitchFamily="34" charset="0"/>
              </a:rPr>
              <a:t>Solicitar al FMI la </a:t>
            </a:r>
            <a:r>
              <a:rPr lang="" sz="1800" dirty="0" smtClean="0">
                <a:latin typeface="Century Gothic" panose="020B0502020202020204" pitchFamily="34" charset="0"/>
              </a:rPr>
              <a:t>publicación </a:t>
            </a:r>
            <a:r>
              <a:rPr lang="" sz="1800" dirty="0">
                <a:latin typeface="Century Gothic" panose="020B0502020202020204" pitchFamily="34" charset="0"/>
              </a:rPr>
              <a:t>de su </a:t>
            </a:r>
            <a:r>
              <a:rPr lang="" sz="1800" dirty="0" smtClean="0">
                <a:latin typeface="Century Gothic" panose="020B0502020202020204" pitchFamily="34" charset="0"/>
              </a:rPr>
              <a:t>última </a:t>
            </a:r>
            <a:r>
              <a:rPr lang="es-ES" sz="1800" dirty="0" smtClean="0">
                <a:latin typeface="Century Gothic" panose="020B0502020202020204" pitchFamily="34" charset="0"/>
              </a:rPr>
              <a:t>evaluación </a:t>
            </a:r>
            <a:r>
              <a:rPr lang="es-ES" sz="1800" dirty="0">
                <a:latin typeface="Century Gothic" panose="020B0502020202020204" pitchFamily="34" charset="0"/>
              </a:rPr>
              <a:t>ROSC de transparencia fiscal</a:t>
            </a:r>
            <a:r>
              <a:rPr lang="" sz="1800" dirty="0">
                <a:latin typeface="Century Gothic" panose="020B0502020202020204" pitchFamily="34" charset="0"/>
              </a:rPr>
              <a:t> para </a:t>
            </a:r>
            <a:r>
              <a:rPr lang="" sz="1800" dirty="0" smtClean="0">
                <a:latin typeface="Century Gothic" panose="020B0502020202020204" pitchFamily="34" charset="0"/>
              </a:rPr>
              <a:t>Nicaragua, y que aplique una nueva </a:t>
            </a:r>
            <a:r>
              <a:rPr lang="" sz="1800" dirty="0" smtClean="0">
                <a:latin typeface="Century Gothic" panose="020B0502020202020204" pitchFamily="34" charset="0"/>
              </a:rPr>
              <a:t>evaluación </a:t>
            </a:r>
            <a:r>
              <a:rPr lang="" sz="1800" dirty="0" smtClean="0">
                <a:latin typeface="Century Gothic" panose="020B0502020202020204" pitchFamily="34" charset="0"/>
              </a:rPr>
              <a:t>en base en el </a:t>
            </a:r>
            <a:r>
              <a:rPr lang="es-ES" sz="1800" dirty="0" smtClean="0">
                <a:latin typeface="Century Gothic" panose="020B0502020202020204" pitchFamily="34" charset="0"/>
              </a:rPr>
              <a:t>nuevo </a:t>
            </a:r>
            <a:r>
              <a:rPr lang="es-ES" sz="1800" dirty="0">
                <a:latin typeface="Century Gothic" panose="020B0502020202020204" pitchFamily="34" charset="0"/>
              </a:rPr>
              <a:t>Código de Evaluación de Transparencia Fiscal (ETF</a:t>
            </a:r>
            <a:r>
              <a:rPr lang="es-ES" sz="1800" dirty="0" smtClean="0">
                <a:latin typeface="Century Gothic" panose="020B0502020202020204" pitchFamily="34" charset="0"/>
              </a:rPr>
              <a:t>), </a:t>
            </a:r>
            <a:r>
              <a:rPr lang="" sz="1800" dirty="0" smtClean="0">
                <a:latin typeface="Century Gothic" panose="020B0502020202020204" pitchFamily="34" charset="0"/>
              </a:rPr>
              <a:t>desarrollado por su Departamento de Finanzas en </a:t>
            </a:r>
            <a:r>
              <a:rPr lang="es-ES" sz="1800" dirty="0" smtClean="0">
                <a:latin typeface="Century Gothic" panose="020B0502020202020204" pitchFamily="34" charset="0"/>
              </a:rPr>
              <a:t>2013</a:t>
            </a:r>
            <a:r>
              <a:rPr lang="" sz="1800" dirty="0" smtClean="0">
                <a:latin typeface="Century Gothic" panose="020B0502020202020204" pitchFamily="34" charset="0"/>
              </a:rPr>
              <a:t>.</a:t>
            </a:r>
          </a:p>
          <a:p>
            <a:pPr algn="just">
              <a:buFont typeface="Wingdings" panose="05000000000000000000" pitchFamily="2" charset="2"/>
              <a:buChar char="§"/>
            </a:pPr>
            <a:endParaRPr lang="" sz="1800" dirty="0" smtClean="0">
              <a:latin typeface="Century Gothic" panose="020B0502020202020204" pitchFamily="34" charset="0"/>
            </a:endParaRPr>
          </a:p>
          <a:p>
            <a:pPr algn="just">
              <a:buFont typeface="Wingdings" panose="05000000000000000000" pitchFamily="2" charset="2"/>
              <a:buChar char="§"/>
            </a:pPr>
            <a:r>
              <a:rPr lang="" sz="1800" dirty="0" smtClean="0">
                <a:latin typeface="Century Gothic" panose="020B0502020202020204" pitchFamily="34" charset="0"/>
              </a:rPr>
              <a:t>Mejorar la supervisión parlamentaria sobre la </a:t>
            </a:r>
            <a:r>
              <a:rPr lang="" sz="1800" dirty="0" smtClean="0">
                <a:latin typeface="Century Gothic" panose="020B0502020202020204" pitchFamily="34" charset="0"/>
              </a:rPr>
              <a:t>ejecución </a:t>
            </a:r>
            <a:r>
              <a:rPr lang="" sz="1800" dirty="0" smtClean="0">
                <a:latin typeface="Century Gothic" panose="020B0502020202020204" pitchFamily="34" charset="0"/>
              </a:rPr>
              <a:t>presupuestaria y la capacidad de generar propuestas.</a:t>
            </a:r>
          </a:p>
          <a:p>
            <a:pPr algn="just">
              <a:buFont typeface="Wingdings" panose="05000000000000000000" pitchFamily="2" charset="2"/>
              <a:buChar char="§"/>
            </a:pPr>
            <a:endParaRPr lang="" sz="1800" dirty="0" smtClean="0">
              <a:latin typeface="Century Gothic" panose="020B0502020202020204" pitchFamily="34" charset="0"/>
            </a:endParaRPr>
          </a:p>
          <a:p>
            <a:pPr algn="just">
              <a:buFont typeface="Wingdings" panose="05000000000000000000" pitchFamily="2" charset="2"/>
              <a:buChar char="§"/>
            </a:pPr>
            <a:r>
              <a:rPr lang="es-ES" sz="1800" dirty="0" smtClean="0">
                <a:latin typeface="Century Gothic" panose="020B0502020202020204" pitchFamily="34" charset="0"/>
              </a:rPr>
              <a:t>Abogar por la elaboración / publicación de Informe de otorgamiento de exenciones y exoneraciones, en cumplimiento de la Ley 822 (Ley de Concertación Tributaria).</a:t>
            </a:r>
          </a:p>
          <a:p>
            <a:pPr algn="just">
              <a:buFont typeface="Wingdings" panose="05000000000000000000" pitchFamily="2" charset="2"/>
              <a:buChar char="§"/>
            </a:pPr>
            <a:endParaRPr lang="es-ES" sz="1800" dirty="0" smtClean="0">
              <a:latin typeface="Century Gothic" panose="020B0502020202020204" pitchFamily="34" charset="0"/>
            </a:endParaRPr>
          </a:p>
          <a:p>
            <a:pPr algn="just">
              <a:buFont typeface="Wingdings" panose="05000000000000000000" pitchFamily="2" charset="2"/>
              <a:buChar char="§"/>
            </a:pPr>
            <a:r>
              <a:rPr lang="es-ES" sz="1800" dirty="0" smtClean="0">
                <a:latin typeface="Century Gothic" panose="020B0502020202020204" pitchFamily="34" charset="0"/>
              </a:rPr>
              <a:t>Solicitar un mayor desglose de las grandes partidas de amortización de deuda pública (interna y externa), particularmente “Sentencias judiciales y deudas contingentes” y “Nueva Deuda bilateral y multilateral”. </a:t>
            </a:r>
          </a:p>
          <a:p>
            <a:pPr algn="just">
              <a:buFont typeface="Wingdings" panose="05000000000000000000" pitchFamily="2" charset="2"/>
              <a:buChar char="§"/>
            </a:pPr>
            <a:endParaRPr lang="es-ES" sz="1600" dirty="0">
              <a:latin typeface="Century Gothic" panose="020B0502020202020204" pitchFamily="34" charset="0"/>
            </a:endParaRPr>
          </a:p>
        </p:txBody>
      </p:sp>
    </p:spTree>
    <p:extLst>
      <p:ext uri="{BB962C8B-B14F-4D97-AF65-F5344CB8AC3E}">
        <p14:creationId xmlns:p14="http://schemas.microsoft.com/office/powerpoint/2010/main" val="26111445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411760" y="2636912"/>
            <a:ext cx="4572000" cy="3139321"/>
          </a:xfrm>
          <a:prstGeom prst="rect">
            <a:avLst/>
          </a:prstGeom>
        </p:spPr>
        <p:txBody>
          <a:bodyPr>
            <a:spAutoFit/>
          </a:bodyPr>
          <a:lstStyle/>
          <a:p>
            <a:pPr algn="ctr">
              <a:buNone/>
            </a:pPr>
            <a:endParaRPr lang="es-ES" dirty="0" smtClean="0">
              <a:latin typeface="Century Gothic" pitchFamily="34" charset="0"/>
            </a:endParaRPr>
          </a:p>
          <a:p>
            <a:pPr algn="ctr">
              <a:buNone/>
            </a:pPr>
            <a:endParaRPr lang="es-ES" dirty="0" smtClean="0">
              <a:latin typeface="Century Gothic" pitchFamily="34" charset="0"/>
            </a:endParaRPr>
          </a:p>
          <a:p>
            <a:pPr algn="ctr">
              <a:buNone/>
            </a:pPr>
            <a:endParaRPr lang="es-ES" dirty="0" smtClean="0">
              <a:latin typeface="Century Gothic" pitchFamily="34" charset="0"/>
            </a:endParaRPr>
          </a:p>
          <a:p>
            <a:pPr algn="ctr">
              <a:buNone/>
            </a:pPr>
            <a:endParaRPr lang="es-ES" dirty="0" smtClean="0">
              <a:latin typeface="Century Gothic" pitchFamily="34" charset="0"/>
            </a:endParaRPr>
          </a:p>
          <a:p>
            <a:pPr algn="ctr">
              <a:buNone/>
            </a:pPr>
            <a:endParaRPr lang="es-ES" dirty="0" smtClean="0">
              <a:latin typeface="Century Gothic" pitchFamily="34" charset="0"/>
            </a:endParaRPr>
          </a:p>
          <a:p>
            <a:pPr algn="ctr">
              <a:buNone/>
            </a:pPr>
            <a:endParaRPr lang="es-ES" dirty="0" smtClean="0">
              <a:latin typeface="Century Gothic" pitchFamily="34" charset="0"/>
            </a:endParaRPr>
          </a:p>
          <a:p>
            <a:pPr algn="ctr">
              <a:buNone/>
            </a:pPr>
            <a:r>
              <a:rPr lang="es-ES" dirty="0" smtClean="0">
                <a:latin typeface="Century Gothic" pitchFamily="34" charset="0"/>
              </a:rPr>
              <a:t>Gimnasio Hércules 4 c. sur, 1 c. este,</a:t>
            </a:r>
          </a:p>
          <a:p>
            <a:pPr algn="ctr">
              <a:buNone/>
            </a:pPr>
            <a:r>
              <a:rPr lang="es-ES" dirty="0" smtClean="0">
                <a:latin typeface="Century Gothic" pitchFamily="34" charset="0"/>
              </a:rPr>
              <a:t>Casa No. 152, Reparto San Juan.</a:t>
            </a:r>
          </a:p>
          <a:p>
            <a:pPr algn="ctr">
              <a:buNone/>
            </a:pPr>
            <a:r>
              <a:rPr lang="es-ES" dirty="0" smtClean="0">
                <a:latin typeface="Century Gothic" pitchFamily="34" charset="0"/>
              </a:rPr>
              <a:t>Managua, Nicaragua</a:t>
            </a:r>
          </a:p>
          <a:p>
            <a:pPr algn="ctr">
              <a:buNone/>
            </a:pPr>
            <a:r>
              <a:rPr lang="es-ES" dirty="0" smtClean="0">
                <a:latin typeface="Century Gothic" pitchFamily="34" charset="0"/>
              </a:rPr>
              <a:t>Tel: +505 2278-6535</a:t>
            </a:r>
          </a:p>
          <a:p>
            <a:pPr algn="ctr">
              <a:buNone/>
            </a:pPr>
            <a:r>
              <a:rPr lang="es-ES" dirty="0" smtClean="0">
                <a:latin typeface="Century Gothic" pitchFamily="34" charset="0"/>
                <a:hlinkClick r:id="rId2"/>
              </a:rPr>
              <a:t>http://www.ieepp.org</a:t>
            </a:r>
            <a:r>
              <a:rPr lang="es-ES" dirty="0" smtClean="0">
                <a:latin typeface="Century Gothic" pitchFamily="34" charset="0"/>
              </a:rPr>
              <a:t> </a:t>
            </a:r>
            <a:endParaRPr lang="es-ES" dirty="0">
              <a:latin typeface="Century Gothic" pitchFamily="34" charset="0"/>
            </a:endParaRPr>
          </a:p>
        </p:txBody>
      </p:sp>
      <p:pic>
        <p:nvPicPr>
          <p:cNvPr id="6" name="Picture 3" descr="K:\MANUAL DE MARCA IEEPP\LOGO - VARIACIONES\variaciones de color - logo\Variantes de color del logo y sus elementos\colores\Logo nombre completo (en azul)\IEEPPlogo-nombrecompletoazul.pn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339752" y="1844824"/>
            <a:ext cx="4591050" cy="2162175"/>
          </a:xfrm>
          <a:prstGeom prst="rect">
            <a:avLst/>
          </a:prstGeom>
          <a:noFill/>
          <a:extLst>
            <a:ext uri="{909E8E84-426E-40DD-AFC4-6F175D3DCCD1}">
              <a14:hiddenFill xmlns:a14="http://schemas.microsoft.com/office/drawing/2010/main">
                <a:solidFill>
                  <a:srgbClr val="FFFFFF"/>
                </a:solidFill>
              </a14:hiddenFill>
            </a:ext>
          </a:extLst>
        </p:spPr>
      </p:pic>
      <p:sp>
        <p:nvSpPr>
          <p:cNvPr id="3" name="2 Título"/>
          <p:cNvSpPr>
            <a:spLocks noGrp="1"/>
          </p:cNvSpPr>
          <p:nvPr>
            <p:ph type="title"/>
          </p:nvPr>
        </p:nvSpPr>
        <p:spPr>
          <a:xfrm>
            <a:off x="457200" y="485800"/>
            <a:ext cx="8229600" cy="1143000"/>
          </a:xfrm>
        </p:spPr>
        <p:txBody>
          <a:bodyPr>
            <a:normAutofit fontScale="90000"/>
          </a:bodyPr>
          <a:lstStyle/>
          <a:p>
            <a:r>
              <a:rPr lang="es-ES_tradnl" b="1" dirty="0" smtClean="0">
                <a:solidFill>
                  <a:srgbClr val="C00000"/>
                </a:solidFill>
                <a:latin typeface="Century Gothic" pitchFamily="34" charset="0"/>
              </a:rPr>
              <a:t/>
            </a:r>
            <a:br>
              <a:rPr lang="es-ES_tradnl" b="1" dirty="0" smtClean="0">
                <a:solidFill>
                  <a:srgbClr val="C00000"/>
                </a:solidFill>
                <a:latin typeface="Century Gothic" pitchFamily="34" charset="0"/>
              </a:rPr>
            </a:br>
            <a:r>
              <a:rPr lang="es-ES_tradnl" b="1" dirty="0" smtClean="0">
                <a:solidFill>
                  <a:srgbClr val="C00000"/>
                </a:solidFill>
                <a:latin typeface="Century Gothic" pitchFamily="34" charset="0"/>
              </a:rPr>
              <a:t>Muchas gracias!</a:t>
            </a:r>
            <a:endParaRPr lang="es-NI" b="1" dirty="0">
              <a:solidFill>
                <a:srgbClr val="C00000"/>
              </a:solidFill>
              <a:latin typeface="Century Gothic" pitchFamily="34" charset="0"/>
            </a:endParaRPr>
          </a:p>
        </p:txBody>
      </p:sp>
    </p:spTree>
    <p:extLst>
      <p:ext uri="{BB962C8B-B14F-4D97-AF65-F5344CB8AC3E}">
        <p14:creationId xmlns:p14="http://schemas.microsoft.com/office/powerpoint/2010/main" val="39388531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51520" y="2780928"/>
            <a:ext cx="8640960" cy="1143000"/>
          </a:xfrm>
        </p:spPr>
        <p:txBody>
          <a:bodyPr>
            <a:noAutofit/>
          </a:bodyPr>
          <a:lstStyle/>
          <a:p>
            <a:r>
              <a:rPr lang="es-NI" sz="2600" b="1" dirty="0" smtClean="0">
                <a:solidFill>
                  <a:srgbClr val="C00000"/>
                </a:solidFill>
                <a:latin typeface="Century Gothic" pitchFamily="34" charset="0"/>
              </a:rPr>
              <a:t>Consideraciones sobre la Iniciativa de Reforma a la Ley 466: Ley de Transferencias Municipales</a:t>
            </a:r>
            <a:endParaRPr lang="es-NI" sz="1600" b="1" dirty="0">
              <a:solidFill>
                <a:srgbClr val="C00000"/>
              </a:solidFill>
              <a:latin typeface="Century Gothic" pitchFamily="34" charset="0"/>
            </a:endParaRPr>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77574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3 Marcador de contenido"/>
          <p:cNvGraphicFramePr>
            <a:graphicFrameLocks noGrp="1"/>
          </p:cNvGraphicFramePr>
          <p:nvPr>
            <p:ph idx="1"/>
            <p:extLst>
              <p:ext uri="{D42A27DB-BD31-4B8C-83A1-F6EECF244321}">
                <p14:modId xmlns:p14="http://schemas.microsoft.com/office/powerpoint/2010/main" val="1131168140"/>
              </p:ext>
            </p:extLst>
          </p:nvPr>
        </p:nvGraphicFramePr>
        <p:xfrm>
          <a:off x="611561" y="1844819"/>
          <a:ext cx="7920878" cy="4680525"/>
        </p:xfrm>
        <a:graphic>
          <a:graphicData uri="http://schemas.openxmlformats.org/drawingml/2006/table">
            <a:tbl>
              <a:tblPr>
                <a:tableStyleId>{9D7B26C5-4107-4FEC-AEDC-1716B250A1EF}</a:tableStyleId>
              </a:tblPr>
              <a:tblGrid>
                <a:gridCol w="2520279"/>
                <a:gridCol w="1008112"/>
                <a:gridCol w="864096"/>
                <a:gridCol w="864096"/>
                <a:gridCol w="864096"/>
                <a:gridCol w="908675"/>
                <a:gridCol w="891524"/>
              </a:tblGrid>
              <a:tr h="732082">
                <a:tc>
                  <a:txBody>
                    <a:bodyPr/>
                    <a:lstStyle/>
                    <a:p>
                      <a:pPr algn="ctr" fontAlgn="b"/>
                      <a:r>
                        <a:rPr lang="es-NI" sz="2400" u="none" strike="noStrike" dirty="0">
                          <a:effectLst/>
                          <a:latin typeface="Century Gothic" panose="020B0502020202020204" pitchFamily="34" charset="0"/>
                        </a:rPr>
                        <a:t>RANGOS POB</a:t>
                      </a:r>
                      <a:endParaRPr lang="es-NI" sz="2400" b="1" i="0" u="none" strike="noStrike" dirty="0">
                        <a:solidFill>
                          <a:srgbClr val="000000"/>
                        </a:solidFill>
                        <a:effectLst/>
                        <a:latin typeface="Century Gothic" panose="020B0502020202020204" pitchFamily="34" charset="0"/>
                      </a:endParaRPr>
                    </a:p>
                  </a:txBody>
                  <a:tcPr marL="0" marR="0" marT="0" marB="0" anchor="ctr"/>
                </a:tc>
                <a:tc gridSpan="2">
                  <a:txBody>
                    <a:bodyPr/>
                    <a:lstStyle/>
                    <a:p>
                      <a:pPr algn="ctr" fontAlgn="b"/>
                      <a:r>
                        <a:rPr lang="es-NI" sz="2400" u="none" strike="noStrike" dirty="0">
                          <a:effectLst/>
                          <a:latin typeface="Century Gothic" panose="020B0502020202020204" pitchFamily="34" charset="0"/>
                        </a:rPr>
                        <a:t>N</a:t>
                      </a:r>
                      <a:r>
                        <a:rPr lang="es-NI" sz="2400" u="none" strike="noStrike" dirty="0" smtClean="0">
                          <a:effectLst/>
                          <a:latin typeface="Century Gothic" panose="020B0502020202020204" pitchFamily="34" charset="0"/>
                        </a:rPr>
                        <a:t>° </a:t>
                      </a:r>
                      <a:r>
                        <a:rPr lang="es-NI" sz="2400" u="none" strike="noStrike" dirty="0" err="1">
                          <a:effectLst/>
                          <a:latin typeface="Century Gothic" panose="020B0502020202020204" pitchFamily="34" charset="0"/>
                        </a:rPr>
                        <a:t>Mpios</a:t>
                      </a:r>
                      <a:r>
                        <a:rPr lang="es-NI" sz="2400" u="none" strike="noStrike" dirty="0">
                          <a:effectLst/>
                          <a:latin typeface="Century Gothic" panose="020B0502020202020204" pitchFamily="34" charset="0"/>
                        </a:rPr>
                        <a:t>.</a:t>
                      </a:r>
                      <a:endParaRPr lang="es-NI" sz="2400" b="1" i="0" u="none" strike="noStrike" dirty="0">
                        <a:solidFill>
                          <a:srgbClr val="000000"/>
                        </a:solidFill>
                        <a:effectLst/>
                        <a:latin typeface="Century Gothic" panose="020B0502020202020204" pitchFamily="34" charset="0"/>
                      </a:endParaRPr>
                    </a:p>
                  </a:txBody>
                  <a:tcPr marL="0" marR="0" marT="0" marB="0" anchor="ctr"/>
                </a:tc>
                <a:tc hMerge="1">
                  <a:txBody>
                    <a:bodyPr/>
                    <a:lstStyle/>
                    <a:p>
                      <a:endParaRPr lang="es-NI"/>
                    </a:p>
                  </a:txBody>
                  <a:tcPr/>
                </a:tc>
                <a:tc>
                  <a:txBody>
                    <a:bodyPr/>
                    <a:lstStyle/>
                    <a:p>
                      <a:pPr algn="ctr" fontAlgn="b"/>
                      <a:r>
                        <a:rPr lang="es-NI" sz="2400" u="none" strike="noStrike" dirty="0" err="1" smtClean="0">
                          <a:effectLst/>
                          <a:latin typeface="Century Gothic" panose="020B0502020202020204" pitchFamily="34" charset="0"/>
                        </a:rPr>
                        <a:t>Pob</a:t>
                      </a:r>
                      <a:endParaRPr lang="es-NI" sz="2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2400" u="none" strike="noStrike" dirty="0" err="1" smtClean="0">
                          <a:effectLst/>
                          <a:latin typeface="Century Gothic" panose="020B0502020202020204" pitchFamily="34" charset="0"/>
                        </a:rPr>
                        <a:t>Tley</a:t>
                      </a:r>
                      <a:endParaRPr lang="es-NI" sz="2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2400" u="none" strike="noStrike" dirty="0" err="1" smtClean="0">
                          <a:effectLst/>
                          <a:latin typeface="Century Gothic" panose="020B0502020202020204" pitchFamily="34" charset="0"/>
                        </a:rPr>
                        <a:t>Rrec</a:t>
                      </a:r>
                      <a:endParaRPr lang="es-NI" sz="24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2400" u="none" strike="noStrike" dirty="0">
                          <a:effectLst/>
                          <a:latin typeface="Century Gothic" panose="020B0502020202020204" pitchFamily="34" charset="0"/>
                        </a:rPr>
                        <a:t>RR</a:t>
                      </a:r>
                      <a:endParaRPr lang="es-NI" sz="2400" b="1" i="0" u="none" strike="noStrike" dirty="0">
                        <a:solidFill>
                          <a:srgbClr val="000000"/>
                        </a:solidFill>
                        <a:effectLst/>
                        <a:latin typeface="Century Gothic" panose="020B0502020202020204" pitchFamily="34" charset="0"/>
                      </a:endParaRPr>
                    </a:p>
                  </a:txBody>
                  <a:tcPr marL="0" marR="0" marT="0" marB="0" anchor="ctr"/>
                </a:tc>
              </a:tr>
              <a:tr h="732082">
                <a:tc>
                  <a:txBody>
                    <a:bodyPr/>
                    <a:lstStyle/>
                    <a:p>
                      <a:pPr algn="ctr" fontAlgn="b"/>
                      <a:r>
                        <a:rPr lang="es-NI" sz="1600" u="none" strike="noStrike" dirty="0">
                          <a:effectLst/>
                          <a:latin typeface="Century Gothic" panose="020B0502020202020204" pitchFamily="34" charset="0"/>
                        </a:rPr>
                        <a:t>Menor a 30 mil</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91</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59%</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21%</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44%</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13%</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28.6%</a:t>
                      </a:r>
                      <a:endParaRPr lang="es-NI" sz="1600" b="0" i="0" u="none" strike="noStrike">
                        <a:solidFill>
                          <a:srgbClr val="000000"/>
                        </a:solidFill>
                        <a:effectLst/>
                        <a:latin typeface="Century Gothic" panose="020B0502020202020204" pitchFamily="34" charset="0"/>
                      </a:endParaRPr>
                    </a:p>
                  </a:txBody>
                  <a:tcPr marL="0" marR="0" marT="0" marB="0" anchor="ctr"/>
                </a:tc>
              </a:tr>
              <a:tr h="732082">
                <a:tc>
                  <a:txBody>
                    <a:bodyPr/>
                    <a:lstStyle/>
                    <a:p>
                      <a:pPr algn="ctr" fontAlgn="b"/>
                      <a:r>
                        <a:rPr lang="es-NI" sz="1600" u="none" strike="noStrike" dirty="0">
                          <a:effectLst/>
                          <a:latin typeface="Century Gothic" panose="020B0502020202020204" pitchFamily="34" charset="0"/>
                        </a:rPr>
                        <a:t>Entre 30 y 50 mil</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37</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24%</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24%</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24%</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16%</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20.1%</a:t>
                      </a:r>
                      <a:endParaRPr lang="es-NI" sz="1600" b="0" i="0" u="none" strike="noStrike" dirty="0">
                        <a:solidFill>
                          <a:srgbClr val="000000"/>
                        </a:solidFill>
                        <a:effectLst/>
                        <a:latin typeface="Century Gothic" panose="020B0502020202020204" pitchFamily="34" charset="0"/>
                      </a:endParaRPr>
                    </a:p>
                  </a:txBody>
                  <a:tcPr marL="0" marR="0" marT="0" marB="0" anchor="ctr"/>
                </a:tc>
              </a:tr>
              <a:tr h="732082">
                <a:tc>
                  <a:txBody>
                    <a:bodyPr/>
                    <a:lstStyle/>
                    <a:p>
                      <a:pPr algn="ctr" fontAlgn="b"/>
                      <a:r>
                        <a:rPr lang="es-NI" sz="1600" u="none" strike="noStrike">
                          <a:effectLst/>
                          <a:latin typeface="Century Gothic" panose="020B0502020202020204" pitchFamily="34" charset="0"/>
                        </a:rPr>
                        <a:t>Entre 50 y 100 mil</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16</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10%</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19%</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13%</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8%</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10.6%</a:t>
                      </a:r>
                      <a:endParaRPr lang="es-NI" sz="1600" b="0" i="0" u="none" strike="noStrike" dirty="0">
                        <a:solidFill>
                          <a:srgbClr val="000000"/>
                        </a:solidFill>
                        <a:effectLst/>
                        <a:latin typeface="Century Gothic" panose="020B0502020202020204" pitchFamily="34" charset="0"/>
                      </a:endParaRPr>
                    </a:p>
                  </a:txBody>
                  <a:tcPr marL="0" marR="0" marT="0" marB="0" anchor="ctr"/>
                </a:tc>
              </a:tr>
              <a:tr h="732082">
                <a:tc>
                  <a:txBody>
                    <a:bodyPr/>
                    <a:lstStyle/>
                    <a:p>
                      <a:pPr algn="ctr" fontAlgn="b"/>
                      <a:r>
                        <a:rPr lang="es-NI" sz="1600" u="none" strike="noStrike" dirty="0">
                          <a:effectLst/>
                          <a:latin typeface="Century Gothic" panose="020B0502020202020204" pitchFamily="34" charset="0"/>
                        </a:rPr>
                        <a:t>Mayores a 100 mil</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9</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6%</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37%</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19%</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63%</a:t>
                      </a:r>
                      <a:endParaRPr lang="es-NI" sz="1600" b="0" i="0" u="none" strike="noStrike">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a:effectLst/>
                          <a:latin typeface="Century Gothic" panose="020B0502020202020204" pitchFamily="34" charset="0"/>
                        </a:rPr>
                        <a:t>40.8%</a:t>
                      </a:r>
                      <a:endParaRPr lang="es-NI" sz="1600" b="0" i="0" u="none" strike="noStrike">
                        <a:solidFill>
                          <a:srgbClr val="000000"/>
                        </a:solidFill>
                        <a:effectLst/>
                        <a:latin typeface="Century Gothic" panose="020B0502020202020204" pitchFamily="34" charset="0"/>
                      </a:endParaRPr>
                    </a:p>
                  </a:txBody>
                  <a:tcPr marL="0" marR="0" marT="0" marB="0" anchor="ctr"/>
                </a:tc>
              </a:tr>
              <a:tr h="732082">
                <a:tc>
                  <a:txBody>
                    <a:bodyPr/>
                    <a:lstStyle/>
                    <a:p>
                      <a:pPr algn="ctr" fontAlgn="b"/>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153</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100%</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100%</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100%</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100%</a:t>
                      </a:r>
                      <a:endParaRPr lang="es-NI" sz="1600" b="0"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b"/>
                      <a:r>
                        <a:rPr lang="es-NI" sz="1600" u="none" strike="noStrike" dirty="0">
                          <a:effectLst/>
                          <a:latin typeface="Century Gothic" panose="020B0502020202020204" pitchFamily="34" charset="0"/>
                        </a:rPr>
                        <a:t>100%</a:t>
                      </a:r>
                      <a:endParaRPr lang="es-NI" sz="1600" b="0" i="0" u="none" strike="noStrike" dirty="0">
                        <a:solidFill>
                          <a:srgbClr val="000000"/>
                        </a:solidFill>
                        <a:effectLst/>
                        <a:latin typeface="Century Gothic" panose="020B0502020202020204" pitchFamily="34" charset="0"/>
                      </a:endParaRPr>
                    </a:p>
                  </a:txBody>
                  <a:tcPr marL="0" marR="0" marT="0" marB="0" anchor="ctr"/>
                </a:tc>
              </a:tr>
              <a:tr h="288033">
                <a:tc gridSpan="7">
                  <a:txBody>
                    <a:bodyPr/>
                    <a:lstStyle/>
                    <a:p>
                      <a:pPr algn="l" fontAlgn="b"/>
                      <a:r>
                        <a:rPr lang="es-ES_tradnl" sz="1000" b="0" i="0" u="none" strike="noStrike" dirty="0" smtClean="0">
                          <a:solidFill>
                            <a:srgbClr val="000000"/>
                          </a:solidFill>
                          <a:effectLst/>
                          <a:latin typeface="Century Gothic" panose="020B0502020202020204" pitchFamily="34" charset="0"/>
                        </a:rPr>
                        <a:t>Fuente:</a:t>
                      </a:r>
                      <a:r>
                        <a:rPr lang="es-ES_tradnl" sz="1000" b="0" i="0" u="none" strike="noStrike" baseline="0" dirty="0" smtClean="0">
                          <a:solidFill>
                            <a:srgbClr val="000000"/>
                          </a:solidFill>
                          <a:effectLst/>
                          <a:latin typeface="Century Gothic" panose="020B0502020202020204" pitchFamily="34" charset="0"/>
                        </a:rPr>
                        <a:t>  Elaborado por Gilberto Lindo (consultor independiente, experto en política fiscal municipal).  </a:t>
                      </a:r>
                      <a:endParaRPr lang="es-NI" sz="1000" b="0" i="0" u="none" strike="noStrike" dirty="0">
                        <a:solidFill>
                          <a:srgbClr val="000000"/>
                        </a:solidFill>
                        <a:effectLst/>
                        <a:latin typeface="Century Gothic" panose="020B0502020202020204" pitchFamily="34" charset="0"/>
                      </a:endParaRPr>
                    </a:p>
                  </a:txBody>
                  <a:tcPr marL="0" marR="0" marT="0" marB="0" anchor="ctr"/>
                </a:tc>
                <a:tc hMerge="1">
                  <a:txBody>
                    <a:bodyPr/>
                    <a:lstStyle/>
                    <a:p>
                      <a:pPr algn="ctr" fontAlgn="b"/>
                      <a:endParaRPr lang="es-NI" sz="1800" b="0" i="0" u="none" strike="noStrike" dirty="0">
                        <a:solidFill>
                          <a:srgbClr val="000000"/>
                        </a:solidFill>
                        <a:effectLst/>
                        <a:latin typeface="Century Gothic" panose="020B0502020202020204" pitchFamily="34" charset="0"/>
                      </a:endParaRPr>
                    </a:p>
                  </a:txBody>
                  <a:tcPr marL="0" marR="0" marT="0" marB="0" anchor="ctr"/>
                </a:tc>
                <a:tc hMerge="1">
                  <a:txBody>
                    <a:bodyPr/>
                    <a:lstStyle/>
                    <a:p>
                      <a:pPr algn="ctr" fontAlgn="b"/>
                      <a:endParaRPr lang="es-NI" sz="1800" b="0" i="0" u="none" strike="noStrike" dirty="0">
                        <a:solidFill>
                          <a:srgbClr val="000000"/>
                        </a:solidFill>
                        <a:effectLst/>
                        <a:latin typeface="Century Gothic" panose="020B0502020202020204" pitchFamily="34" charset="0"/>
                      </a:endParaRPr>
                    </a:p>
                  </a:txBody>
                  <a:tcPr marL="0" marR="0" marT="0" marB="0" anchor="ctr"/>
                </a:tc>
                <a:tc hMerge="1">
                  <a:txBody>
                    <a:bodyPr/>
                    <a:lstStyle/>
                    <a:p>
                      <a:pPr algn="ctr" fontAlgn="b"/>
                      <a:endParaRPr lang="es-NI" sz="1800" b="0" i="0" u="none" strike="noStrike" dirty="0">
                        <a:solidFill>
                          <a:srgbClr val="000000"/>
                        </a:solidFill>
                        <a:effectLst/>
                        <a:latin typeface="Century Gothic" panose="020B0502020202020204" pitchFamily="34" charset="0"/>
                      </a:endParaRPr>
                    </a:p>
                  </a:txBody>
                  <a:tcPr marL="0" marR="0" marT="0" marB="0" anchor="ctr"/>
                </a:tc>
                <a:tc hMerge="1">
                  <a:txBody>
                    <a:bodyPr/>
                    <a:lstStyle/>
                    <a:p>
                      <a:pPr algn="ctr" fontAlgn="b"/>
                      <a:endParaRPr lang="es-NI" sz="1800" b="0" i="0" u="none" strike="noStrike" dirty="0">
                        <a:solidFill>
                          <a:srgbClr val="000000"/>
                        </a:solidFill>
                        <a:effectLst/>
                        <a:latin typeface="Century Gothic" panose="020B0502020202020204" pitchFamily="34" charset="0"/>
                      </a:endParaRPr>
                    </a:p>
                  </a:txBody>
                  <a:tcPr marL="0" marR="0" marT="0" marB="0" anchor="ctr"/>
                </a:tc>
                <a:tc hMerge="1">
                  <a:txBody>
                    <a:bodyPr/>
                    <a:lstStyle/>
                    <a:p>
                      <a:pPr algn="ctr" fontAlgn="b"/>
                      <a:endParaRPr lang="es-NI" sz="1800" b="0" i="0" u="none" strike="noStrike" dirty="0">
                        <a:solidFill>
                          <a:srgbClr val="000000"/>
                        </a:solidFill>
                        <a:effectLst/>
                        <a:latin typeface="Century Gothic" panose="020B0502020202020204" pitchFamily="34" charset="0"/>
                      </a:endParaRPr>
                    </a:p>
                  </a:txBody>
                  <a:tcPr marL="0" marR="0" marT="0" marB="0" anchor="ctr"/>
                </a:tc>
                <a:tc hMerge="1">
                  <a:txBody>
                    <a:bodyPr/>
                    <a:lstStyle/>
                    <a:p>
                      <a:pPr algn="ctr" fontAlgn="b"/>
                      <a:endParaRPr lang="es-NI" sz="1800" b="0" i="0" u="none" strike="noStrike" dirty="0">
                        <a:solidFill>
                          <a:srgbClr val="000000"/>
                        </a:solidFill>
                        <a:effectLst/>
                        <a:latin typeface="Century Gothic" panose="020B0502020202020204" pitchFamily="34" charset="0"/>
                      </a:endParaRPr>
                    </a:p>
                  </a:txBody>
                  <a:tcPr marL="0" marR="0" marT="0" marB="0" anchor="ctr"/>
                </a:tc>
              </a:tr>
            </a:tbl>
          </a:graphicData>
        </a:graphic>
      </p:graphicFrame>
    </p:spTree>
    <p:extLst>
      <p:ext uri="{BB962C8B-B14F-4D97-AF65-F5344CB8AC3E}">
        <p14:creationId xmlns:p14="http://schemas.microsoft.com/office/powerpoint/2010/main" val="6671630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2 Tabla"/>
          <p:cNvGraphicFramePr>
            <a:graphicFrameLocks noGrp="1"/>
          </p:cNvGraphicFramePr>
          <p:nvPr>
            <p:extLst>
              <p:ext uri="{D42A27DB-BD31-4B8C-83A1-F6EECF244321}">
                <p14:modId xmlns:p14="http://schemas.microsoft.com/office/powerpoint/2010/main" val="817647995"/>
              </p:ext>
            </p:extLst>
          </p:nvPr>
        </p:nvGraphicFramePr>
        <p:xfrm>
          <a:off x="467544" y="1844816"/>
          <a:ext cx="8178798" cy="4519228"/>
        </p:xfrm>
        <a:graphic>
          <a:graphicData uri="http://schemas.openxmlformats.org/drawingml/2006/table">
            <a:tbl>
              <a:tblPr>
                <a:tableStyleId>{8EC20E35-A176-4012-BC5E-935CFFF8708E}</a:tableStyleId>
              </a:tblPr>
              <a:tblGrid>
                <a:gridCol w="3608574"/>
                <a:gridCol w="761704"/>
                <a:gridCol w="761704"/>
                <a:gridCol w="761704"/>
                <a:gridCol w="761704"/>
                <a:gridCol w="761704"/>
                <a:gridCol w="761704"/>
              </a:tblGrid>
              <a:tr h="205557">
                <a:tc gridSpan="7">
                  <a:txBody>
                    <a:bodyPr/>
                    <a:lstStyle/>
                    <a:p>
                      <a:pPr algn="ctr" fontAlgn="b"/>
                      <a:r>
                        <a:rPr lang="es-NI" sz="1400" b="1" u="none" strike="noStrike" dirty="0">
                          <a:effectLst/>
                          <a:latin typeface="Century Gothic" panose="020B0502020202020204" pitchFamily="34" charset="0"/>
                        </a:rPr>
                        <a:t>Cuadro Destino de los presupuestos de gastos de </a:t>
                      </a:r>
                      <a:r>
                        <a:rPr lang="es-NI" sz="1400" b="1" u="none" strike="noStrike" dirty="0" smtClean="0">
                          <a:effectLst/>
                          <a:latin typeface="Century Gothic" panose="020B0502020202020204" pitchFamily="34" charset="0"/>
                        </a:rPr>
                        <a:t>inversión </a:t>
                      </a:r>
                      <a:r>
                        <a:rPr lang="es-NI" sz="1400" b="1" u="none" strike="noStrike" dirty="0">
                          <a:effectLst/>
                          <a:latin typeface="Century Gothic" panose="020B0502020202020204" pitchFamily="34" charset="0"/>
                        </a:rPr>
                        <a:t>de las Municipalidades</a:t>
                      </a:r>
                      <a:endParaRPr lang="es-NI" sz="1400" b="1"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r>
              <a:tr h="205557">
                <a:tc rowSpan="2">
                  <a:txBody>
                    <a:bodyPr/>
                    <a:lstStyle/>
                    <a:p>
                      <a:pPr algn="ctr" fontAlgn="ctr"/>
                      <a:r>
                        <a:rPr lang="es-NI" sz="1200" b="1" u="none" strike="noStrike" dirty="0">
                          <a:effectLst/>
                          <a:latin typeface="Century Gothic" panose="020B0502020202020204" pitchFamily="34" charset="0"/>
                        </a:rPr>
                        <a:t>Sector</a:t>
                      </a:r>
                      <a:endParaRPr lang="es-NI" sz="1200" b="1" i="0" u="none" strike="noStrike" dirty="0">
                        <a:solidFill>
                          <a:srgbClr val="000000"/>
                        </a:solidFill>
                        <a:effectLst/>
                        <a:latin typeface="Century Gothic" panose="020B0502020202020204" pitchFamily="34" charset="0"/>
                      </a:endParaRPr>
                    </a:p>
                  </a:txBody>
                  <a:tcPr marL="9525" marR="9525" marT="9525" marB="0" anchor="ctr"/>
                </a:tc>
                <a:tc gridSpan="6">
                  <a:txBody>
                    <a:bodyPr/>
                    <a:lstStyle/>
                    <a:p>
                      <a:pPr algn="ctr" fontAlgn="b"/>
                      <a:r>
                        <a:rPr lang="es-NI" sz="1200" b="1" u="none" strike="noStrike" dirty="0">
                          <a:effectLst/>
                          <a:latin typeface="Century Gothic" panose="020B0502020202020204" pitchFamily="34" charset="0"/>
                        </a:rPr>
                        <a:t>Presupuesto actualizado (Millones de córdobas)1/</a:t>
                      </a:r>
                      <a:endParaRPr lang="es-NI" sz="1200" b="1"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r>
              <a:tr h="205557">
                <a:tc vMerge="1">
                  <a:txBody>
                    <a:bodyPr/>
                    <a:lstStyle/>
                    <a:p>
                      <a:endParaRPr lang="es-NI"/>
                    </a:p>
                  </a:txBody>
                  <a:tcPr/>
                </a:tc>
                <a:tc>
                  <a:txBody>
                    <a:bodyPr/>
                    <a:lstStyle/>
                    <a:p>
                      <a:pPr algn="r" fontAlgn="b"/>
                      <a:r>
                        <a:rPr lang="es-NI" sz="1200" b="1" u="none" strike="noStrike" dirty="0">
                          <a:effectLst/>
                          <a:latin typeface="Century Gothic" panose="020B0502020202020204" pitchFamily="34" charset="0"/>
                        </a:rPr>
                        <a:t>2008</a:t>
                      </a:r>
                      <a:endParaRPr lang="es-NI" sz="1200" b="1"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dirty="0">
                          <a:effectLst/>
                          <a:latin typeface="Century Gothic" panose="020B0502020202020204" pitchFamily="34" charset="0"/>
                        </a:rPr>
                        <a:t>2009</a:t>
                      </a:r>
                      <a:endParaRPr lang="es-NI" sz="1200" b="1"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dirty="0">
                          <a:effectLst/>
                          <a:latin typeface="Century Gothic" panose="020B0502020202020204" pitchFamily="34" charset="0"/>
                        </a:rPr>
                        <a:t>2010</a:t>
                      </a:r>
                      <a:endParaRPr lang="es-NI" sz="1200" b="1"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dirty="0">
                          <a:effectLst/>
                          <a:latin typeface="Century Gothic" panose="020B0502020202020204" pitchFamily="34" charset="0"/>
                        </a:rPr>
                        <a:t>2011</a:t>
                      </a:r>
                      <a:endParaRPr lang="es-NI" sz="1200" b="1"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dirty="0">
                          <a:effectLst/>
                          <a:latin typeface="Century Gothic" panose="020B0502020202020204" pitchFamily="34" charset="0"/>
                        </a:rPr>
                        <a:t>2012</a:t>
                      </a:r>
                      <a:endParaRPr lang="es-NI" sz="1200" b="1"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dirty="0">
                          <a:effectLst/>
                          <a:latin typeface="Century Gothic" panose="020B0502020202020204" pitchFamily="34" charset="0"/>
                        </a:rPr>
                        <a:t>2013</a:t>
                      </a:r>
                      <a:endParaRPr lang="es-NI" sz="1200" b="1" i="0" u="none" strike="noStrike" dirty="0">
                        <a:solidFill>
                          <a:srgbClr val="000000"/>
                        </a:solidFill>
                        <a:effectLst/>
                        <a:latin typeface="Century Gothic" panose="020B0502020202020204" pitchFamily="34" charset="0"/>
                      </a:endParaRPr>
                    </a:p>
                  </a:txBody>
                  <a:tcPr marL="9525" marR="9525" marT="9525" marB="0" anchor="b"/>
                </a:tc>
              </a:tr>
              <a:tr h="205557">
                <a:tc>
                  <a:txBody>
                    <a:bodyPr/>
                    <a:lstStyle/>
                    <a:p>
                      <a:pPr algn="l" fontAlgn="ctr"/>
                      <a:r>
                        <a:rPr lang="es-NI" sz="1200" u="none" strike="noStrike">
                          <a:effectLst/>
                          <a:latin typeface="Century Gothic" panose="020B0502020202020204" pitchFamily="34" charset="0"/>
                        </a:rPr>
                        <a:t>AGROPECUARIO, FORESTAL Y PESCA</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r" fontAlgn="ctr"/>
                      <a:r>
                        <a:rPr lang="es-NI" sz="1200" u="none" strike="noStrike">
                          <a:effectLst/>
                          <a:latin typeface="Century Gothic" panose="020B0502020202020204" pitchFamily="34" charset="0"/>
                        </a:rPr>
                        <a:t>14.4</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r" fontAlgn="b"/>
                      <a:r>
                        <a:rPr lang="es-NI" sz="1200" u="none" strike="noStrike">
                          <a:effectLst/>
                          <a:latin typeface="Century Gothic" panose="020B0502020202020204" pitchFamily="34" charset="0"/>
                        </a:rPr>
                        <a:t>12.4</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16.5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13.8</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19.3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22.7</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TRANSPORTE</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662.1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687.3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893.6</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1100.5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1378.7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1190.8</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AGUA, ALCANTARILLADO Y SANEAMIENTO</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100.2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133.4</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131.7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141.4</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194.2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314.7</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ENERGÍA</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21.9</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27.6</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39.1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29.5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45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30.7</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ctr"/>
                      <a:r>
                        <a:rPr lang="es-NI" sz="1200" u="none" strike="noStrike">
                          <a:effectLst/>
                          <a:latin typeface="Century Gothic" panose="020B0502020202020204" pitchFamily="34" charset="0"/>
                        </a:rPr>
                        <a:t>VIVIENDA</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r" fontAlgn="b"/>
                      <a:r>
                        <a:rPr lang="es-NI" sz="1200" u="none" strike="noStrike">
                          <a:effectLst/>
                          <a:latin typeface="Century Gothic" panose="020B0502020202020204" pitchFamily="34" charset="0"/>
                        </a:rPr>
                        <a:t>58.9</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115.5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184.3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142.5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158.5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173.5</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ctr"/>
                      <a:r>
                        <a:rPr lang="es-NI" sz="1200" u="none" strike="noStrike">
                          <a:effectLst/>
                          <a:latin typeface="Century Gothic" panose="020B0502020202020204" pitchFamily="34" charset="0"/>
                        </a:rPr>
                        <a:t>SALUD</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r" fontAlgn="b"/>
                      <a:r>
                        <a:rPr lang="es-NI" sz="1200" u="none" strike="noStrike">
                          <a:effectLst/>
                          <a:latin typeface="Century Gothic" panose="020B0502020202020204" pitchFamily="34" charset="0"/>
                        </a:rPr>
                        <a:t>6.7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16.3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17.9</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17.7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151.5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222.6</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EDUCACION</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71.5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71.4</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54.3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183.9</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203.7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187.9</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ctr"/>
                      <a:r>
                        <a:rPr lang="es-NI" sz="1200" u="none" strike="noStrike">
                          <a:effectLst/>
                          <a:latin typeface="Century Gothic" panose="020B0502020202020204" pitchFamily="34" charset="0"/>
                        </a:rPr>
                        <a:t>CULTURA, DEPORTES Y RECREACIÓN</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r" fontAlgn="b"/>
                      <a:r>
                        <a:rPr lang="es-NI" sz="1200" u="none" strike="noStrike">
                          <a:effectLst/>
                          <a:latin typeface="Century Gothic" panose="020B0502020202020204" pitchFamily="34" charset="0"/>
                        </a:rPr>
                        <a:t>50.2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71.3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108.7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153.7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237.1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275.2</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OBRAS Y SERVICIOS COMUNITARIOS</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197.8</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151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158.1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204</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247.5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339.9</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PROTECCIÓN, ASISTENCIA Y SEGURIDAD SOCIAL</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14.1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29.6</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50.1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62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7.5</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ADMINISTRACION DEL ESTADO</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114.3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91.2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207.4</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200.2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233.6</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220.9</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MEDIO AMBIENTE</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305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4.6</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14.1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21.1</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10.7</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126.2</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OTROS</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4.2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52.3</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18.9</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2.5</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38.8</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104.9</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u="none" strike="noStrike">
                          <a:effectLst/>
                          <a:latin typeface="Century Gothic" panose="020B0502020202020204" pitchFamily="34" charset="0"/>
                        </a:rPr>
                        <a:t>SIN SECTOR</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3.9</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52.6</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u="none" strike="noStrike">
                          <a:effectLst/>
                          <a:latin typeface="Century Gothic" panose="020B0502020202020204" pitchFamily="34" charset="0"/>
                        </a:rPr>
                        <a:t>11.2</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u="none" strike="noStrike">
                          <a:effectLst/>
                          <a:latin typeface="Century Gothic" panose="020B0502020202020204" pitchFamily="34" charset="0"/>
                        </a:rPr>
                        <a:t>…</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u="none" strike="noStrike">
                          <a:effectLst/>
                          <a:latin typeface="Century Gothic" panose="020B0502020202020204" pitchFamily="34" charset="0"/>
                        </a:rPr>
                        <a:t>…</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u="none" strike="noStrike">
                          <a:effectLst/>
                          <a:latin typeface="Century Gothic" panose="020B0502020202020204" pitchFamily="34" charset="0"/>
                        </a:rPr>
                        <a:t>…</a:t>
                      </a:r>
                      <a:endParaRPr lang="es-NI" sz="1200" b="0" i="0" u="none" strike="noStrike">
                        <a:solidFill>
                          <a:srgbClr val="000000"/>
                        </a:solidFill>
                        <a:effectLst/>
                        <a:latin typeface="Century Gothic" panose="020B0502020202020204" pitchFamily="34" charset="0"/>
                      </a:endParaRPr>
                    </a:p>
                  </a:txBody>
                  <a:tcPr marL="9525" marR="9525" marT="9525" marB="0" anchor="b"/>
                </a:tc>
              </a:tr>
              <a:tr h="205557">
                <a:tc>
                  <a:txBody>
                    <a:bodyPr/>
                    <a:lstStyle/>
                    <a:p>
                      <a:pPr algn="l" fontAlgn="b"/>
                      <a:r>
                        <a:rPr lang="es-NI" sz="1200" b="1" u="none" strike="noStrike">
                          <a:effectLst/>
                          <a:latin typeface="Century Gothic" panose="020B0502020202020204" pitchFamily="34" charset="0"/>
                        </a:rPr>
                        <a:t>Total</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b="1" u="none" strike="noStrike">
                          <a:effectLst/>
                          <a:latin typeface="Century Gothic" panose="020B0502020202020204" pitchFamily="34" charset="0"/>
                        </a:rPr>
                        <a:t>     1,628.1 </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b="1" u="none" strike="noStrike">
                          <a:effectLst/>
                          <a:latin typeface="Century Gothic" panose="020B0502020202020204" pitchFamily="34" charset="0"/>
                        </a:rPr>
                        <a:t>     1,501.0 </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b="1" u="none" strike="noStrike">
                          <a:effectLst/>
                          <a:latin typeface="Century Gothic" panose="020B0502020202020204" pitchFamily="34" charset="0"/>
                        </a:rPr>
                        <a:t>     1,885.4 </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b="1" u="none" strike="noStrike">
                          <a:effectLst/>
                          <a:latin typeface="Century Gothic" panose="020B0502020202020204" pitchFamily="34" charset="0"/>
                        </a:rPr>
                        <a:t>     2,260.9 </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b="1" u="none" strike="noStrike">
                          <a:effectLst/>
                          <a:latin typeface="Century Gothic" panose="020B0502020202020204" pitchFamily="34" charset="0"/>
                        </a:rPr>
                        <a:t>     2,980.6 </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r>
                        <a:rPr lang="es-NI" sz="1200" b="1" u="none" strike="noStrike" dirty="0">
                          <a:effectLst/>
                          <a:latin typeface="Century Gothic" panose="020B0502020202020204" pitchFamily="34" charset="0"/>
                        </a:rPr>
                        <a:t>     3,217.5 </a:t>
                      </a:r>
                      <a:endParaRPr lang="es-NI" sz="1200" b="1" i="0" u="none" strike="noStrike" dirty="0">
                        <a:solidFill>
                          <a:srgbClr val="000000"/>
                        </a:solidFill>
                        <a:effectLst/>
                        <a:latin typeface="Century Gothic" panose="020B0502020202020204" pitchFamily="34" charset="0"/>
                      </a:endParaRPr>
                    </a:p>
                  </a:txBody>
                  <a:tcPr marL="9525" marR="9525" marT="9525" marB="0" anchor="b"/>
                </a:tc>
              </a:tr>
              <a:tr h="400937">
                <a:tc gridSpan="7">
                  <a:txBody>
                    <a:bodyPr/>
                    <a:lstStyle/>
                    <a:p>
                      <a:pPr algn="l" fontAlgn="b"/>
                      <a:r>
                        <a:rPr lang="es-NI" sz="1000" u="none" strike="noStrike" dirty="0">
                          <a:effectLst/>
                          <a:latin typeface="Century Gothic" panose="020B0502020202020204" pitchFamily="34" charset="0"/>
                        </a:rPr>
                        <a:t>Fuente: </a:t>
                      </a:r>
                      <a:r>
                        <a:rPr lang="es-NI" sz="1000" u="none" strike="noStrike" dirty="0" smtClean="0">
                          <a:effectLst/>
                          <a:latin typeface="Century Gothic" panose="020B0502020202020204" pitchFamily="34" charset="0"/>
                        </a:rPr>
                        <a:t>Elaboración </a:t>
                      </a:r>
                      <a:r>
                        <a:rPr lang="es-NI" sz="1000" u="none" strike="noStrike" dirty="0">
                          <a:effectLst/>
                          <a:latin typeface="Century Gothic" panose="020B0502020202020204" pitchFamily="34" charset="0"/>
                        </a:rPr>
                        <a:t>propia con datos de </a:t>
                      </a:r>
                      <a:r>
                        <a:rPr lang="es-NI" sz="1000" u="none" strike="noStrike" dirty="0" err="1" smtClean="0">
                          <a:effectLst/>
                          <a:latin typeface="Century Gothic" panose="020B0502020202020204" pitchFamily="34" charset="0"/>
                        </a:rPr>
                        <a:t>Transmuni</a:t>
                      </a:r>
                      <a:r>
                        <a:rPr lang="es-NI" sz="1000" u="none" strike="noStrike" dirty="0" smtClean="0">
                          <a:effectLst/>
                          <a:latin typeface="Century Gothic" panose="020B0502020202020204" pitchFamily="34" charset="0"/>
                        </a:rPr>
                        <a:t>.</a:t>
                      </a:r>
                      <a:endParaRPr lang="es-NI" sz="1000" b="0"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dirty="0">
                        <a:solidFill>
                          <a:srgbClr val="000000"/>
                        </a:solidFill>
                        <a:effectLst/>
                        <a:latin typeface="Century Gothic" panose="020B0502020202020204" pitchFamily="34" charset="0"/>
                      </a:endParaRPr>
                    </a:p>
                  </a:txBody>
                  <a:tcPr marL="9525" marR="9525" marT="9525" marB="0" anchor="b"/>
                </a:tc>
              </a:tr>
              <a:tr h="400937">
                <a:tc gridSpan="7">
                  <a:txBody>
                    <a:bodyPr/>
                    <a:lstStyle/>
                    <a:p>
                      <a:pPr algn="l" fontAlgn="b"/>
                      <a:r>
                        <a:rPr lang="es-NI" sz="1000" u="none" strike="noStrike" dirty="0">
                          <a:effectLst/>
                          <a:latin typeface="Century Gothic" panose="020B0502020202020204" pitchFamily="34" charset="0"/>
                        </a:rPr>
                        <a:t>1/ (Participación de Proyectos por Sector- Rentas del Tesoro y recursos externos)</a:t>
                      </a:r>
                      <a:endParaRPr lang="es-NI" sz="1000" b="0" i="0" u="none" strike="noStrike" dirty="0">
                        <a:solidFill>
                          <a:srgbClr val="000000"/>
                        </a:solidFill>
                        <a:effectLst/>
                        <a:latin typeface="Century Gothic" panose="020B0502020202020204" pitchFamily="34" charset="0"/>
                      </a:endParaRPr>
                    </a:p>
                    <a:p>
                      <a:pPr algn="l" fontAlgn="b"/>
                      <a:r>
                        <a:rPr lang="es-NI" sz="1000" u="sng" strike="noStrike" dirty="0">
                          <a:effectLst/>
                          <a:latin typeface="Century Gothic" panose="020B0502020202020204" pitchFamily="34" charset="0"/>
                          <a:hlinkClick r:id="rId3"/>
                        </a:rPr>
                        <a:t>http://www.transmuni.gob.ni</a:t>
                      </a:r>
                      <a:endParaRPr lang="es-NI" sz="1000" b="0" i="0" u="sng" strike="noStrike" dirty="0">
                        <a:solidFill>
                          <a:srgbClr val="0000FF"/>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pPr algn="l" fontAlgn="b"/>
                      <a:endParaRPr lang="es-NI" sz="1200" b="0" i="0" u="sng" strike="noStrike" dirty="0">
                        <a:solidFill>
                          <a:srgbClr val="0000FF"/>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pPr algn="l" fontAlgn="b"/>
                      <a:endParaRPr lang="es-NI" sz="1200" b="0" i="0" u="none" strike="noStrike" dirty="0">
                        <a:solidFill>
                          <a:srgbClr val="000000"/>
                        </a:solidFill>
                        <a:effectLst/>
                        <a:latin typeface="Century Gothic" panose="020B0502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42356604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3 Tabla"/>
          <p:cNvGraphicFramePr>
            <a:graphicFrameLocks noGrp="1"/>
          </p:cNvGraphicFramePr>
          <p:nvPr>
            <p:extLst>
              <p:ext uri="{D42A27DB-BD31-4B8C-83A1-F6EECF244321}">
                <p14:modId xmlns:p14="http://schemas.microsoft.com/office/powerpoint/2010/main" val="1972590705"/>
              </p:ext>
            </p:extLst>
          </p:nvPr>
        </p:nvGraphicFramePr>
        <p:xfrm>
          <a:off x="611560" y="1916840"/>
          <a:ext cx="8178798" cy="4358627"/>
        </p:xfrm>
        <a:graphic>
          <a:graphicData uri="http://schemas.openxmlformats.org/drawingml/2006/table">
            <a:tbl>
              <a:tblPr>
                <a:tableStyleId>{9D7B26C5-4107-4FEC-AEDC-1716B250A1EF}</a:tableStyleId>
              </a:tblPr>
              <a:tblGrid>
                <a:gridCol w="3608574"/>
                <a:gridCol w="761704"/>
                <a:gridCol w="761704"/>
                <a:gridCol w="761704"/>
                <a:gridCol w="761704"/>
                <a:gridCol w="761704"/>
                <a:gridCol w="761704"/>
              </a:tblGrid>
              <a:tr h="242954">
                <a:tc gridSpan="7">
                  <a:txBody>
                    <a:bodyPr/>
                    <a:lstStyle/>
                    <a:p>
                      <a:pPr algn="ctr" fontAlgn="b"/>
                      <a:r>
                        <a:rPr lang="es-NI" sz="1400" b="1" u="none" strike="noStrike" dirty="0">
                          <a:effectLst/>
                          <a:latin typeface="Century Gothic" panose="020B0502020202020204" pitchFamily="34" charset="0"/>
                        </a:rPr>
                        <a:t>Cuadro Destino de los presupuestos de gastos de </a:t>
                      </a:r>
                      <a:r>
                        <a:rPr lang="es-NI" sz="1400" b="1" u="none" strike="noStrike" dirty="0" smtClean="0">
                          <a:effectLst/>
                          <a:latin typeface="Century Gothic" panose="020B0502020202020204" pitchFamily="34" charset="0"/>
                        </a:rPr>
                        <a:t>inversión </a:t>
                      </a:r>
                      <a:r>
                        <a:rPr lang="es-NI" sz="1400" b="1" u="none" strike="noStrike" dirty="0">
                          <a:effectLst/>
                          <a:latin typeface="Century Gothic" panose="020B0502020202020204" pitchFamily="34" charset="0"/>
                        </a:rPr>
                        <a:t>de las Municipalidades</a:t>
                      </a:r>
                      <a:endParaRPr lang="es-NI" sz="1400" b="1"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r>
              <a:tr h="209729">
                <a:tc rowSpan="2">
                  <a:txBody>
                    <a:bodyPr/>
                    <a:lstStyle/>
                    <a:p>
                      <a:pPr algn="ctr" fontAlgn="ctr"/>
                      <a:r>
                        <a:rPr lang="es-NI" sz="1200" b="1" u="none" strike="noStrike" dirty="0">
                          <a:effectLst/>
                          <a:latin typeface="Century Gothic" panose="020B0502020202020204" pitchFamily="34" charset="0"/>
                        </a:rPr>
                        <a:t>Sector</a:t>
                      </a:r>
                      <a:endParaRPr lang="es-NI" sz="1200" b="1" i="0" u="none" strike="noStrike" dirty="0">
                        <a:solidFill>
                          <a:srgbClr val="000000"/>
                        </a:solidFill>
                        <a:effectLst/>
                        <a:latin typeface="Century Gothic" panose="020B0502020202020204" pitchFamily="34" charset="0"/>
                      </a:endParaRPr>
                    </a:p>
                  </a:txBody>
                  <a:tcPr marL="9525" marR="9525" marT="9525" marB="0" anchor="ctr"/>
                </a:tc>
                <a:tc gridSpan="6">
                  <a:txBody>
                    <a:bodyPr/>
                    <a:lstStyle/>
                    <a:p>
                      <a:pPr algn="ctr" fontAlgn="b"/>
                      <a:r>
                        <a:rPr lang="es-NI" sz="1200" b="1" u="none" strike="noStrike" dirty="0">
                          <a:effectLst/>
                          <a:latin typeface="Century Gothic" panose="020B0502020202020204" pitchFamily="34" charset="0"/>
                        </a:rPr>
                        <a:t>Presupuesto actualizado (en porcentaje del total)1/</a:t>
                      </a:r>
                      <a:endParaRPr lang="es-NI" sz="1200" b="1"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c hMerge="1">
                  <a:txBody>
                    <a:bodyPr/>
                    <a:lstStyle/>
                    <a:p>
                      <a:endParaRPr lang="es-NI"/>
                    </a:p>
                  </a:txBody>
                  <a:tcPr/>
                </a:tc>
              </a:tr>
              <a:tr h="209729">
                <a:tc vMerge="1">
                  <a:txBody>
                    <a:bodyPr/>
                    <a:lstStyle/>
                    <a:p>
                      <a:endParaRPr lang="es-NI"/>
                    </a:p>
                  </a:txBody>
                  <a:tcPr/>
                </a:tc>
                <a:tc>
                  <a:txBody>
                    <a:bodyPr/>
                    <a:lstStyle/>
                    <a:p>
                      <a:pPr algn="r" fontAlgn="b"/>
                      <a:r>
                        <a:rPr lang="es-NI" sz="1200" b="1" u="none" strike="noStrike">
                          <a:effectLst/>
                          <a:latin typeface="Century Gothic" panose="020B0502020202020204" pitchFamily="34" charset="0"/>
                        </a:rPr>
                        <a:t>2008</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a:effectLst/>
                          <a:latin typeface="Century Gothic" panose="020B0502020202020204" pitchFamily="34" charset="0"/>
                        </a:rPr>
                        <a:t>2009</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a:effectLst/>
                          <a:latin typeface="Century Gothic" panose="020B0502020202020204" pitchFamily="34" charset="0"/>
                        </a:rPr>
                        <a:t>2010</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a:effectLst/>
                          <a:latin typeface="Century Gothic" panose="020B0502020202020204" pitchFamily="34" charset="0"/>
                        </a:rPr>
                        <a:t>2011</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a:effectLst/>
                          <a:latin typeface="Century Gothic" panose="020B0502020202020204" pitchFamily="34" charset="0"/>
                        </a:rPr>
                        <a:t>2012</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s-NI" sz="1200" b="1" u="none" strike="noStrike" dirty="0">
                          <a:effectLst/>
                          <a:latin typeface="Century Gothic" panose="020B0502020202020204" pitchFamily="34" charset="0"/>
                        </a:rPr>
                        <a:t>2013</a:t>
                      </a:r>
                      <a:endParaRPr lang="es-NI" sz="1200" b="1" i="0" u="none" strike="noStrike" dirty="0">
                        <a:solidFill>
                          <a:srgbClr val="000000"/>
                        </a:solidFill>
                        <a:effectLst/>
                        <a:latin typeface="Century Gothic" panose="020B0502020202020204" pitchFamily="34" charset="0"/>
                      </a:endParaRPr>
                    </a:p>
                  </a:txBody>
                  <a:tcPr marL="9525" marR="9525" marT="9525" marB="0" anchor="b"/>
                </a:tc>
              </a:tr>
              <a:tr h="209729">
                <a:tc>
                  <a:txBody>
                    <a:bodyPr/>
                    <a:lstStyle/>
                    <a:p>
                      <a:pPr algn="l" fontAlgn="ctr"/>
                      <a:r>
                        <a:rPr lang="es-NI" sz="1200" u="none" strike="noStrike">
                          <a:effectLst/>
                          <a:latin typeface="Century Gothic" panose="020B0502020202020204" pitchFamily="34" charset="0"/>
                        </a:rPr>
                        <a:t>AGROPECUARIO, FORESTAL Y PESCA</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0.88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0.83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0.88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0.61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0.65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0.71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TRANSPORTE</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40.67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45.79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47.40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48.68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46.26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37.01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b="1" u="none" strike="noStrike">
                          <a:effectLst/>
                          <a:latin typeface="Century Gothic" panose="020B0502020202020204" pitchFamily="34" charset="0"/>
                        </a:rPr>
                        <a:t>AGUA, ALCANTARILLADO Y SANEAMIENTO</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b="1" u="none" strike="noStrike">
                          <a:effectLst/>
                          <a:latin typeface="Century Gothic" panose="020B0502020202020204" pitchFamily="34" charset="0"/>
                        </a:rPr>
                        <a:t>          6.15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8.89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6.99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6.25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6.52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dirty="0">
                          <a:effectLst/>
                          <a:latin typeface="Century Gothic" panose="020B0502020202020204" pitchFamily="34" charset="0"/>
                        </a:rPr>
                        <a:t>          9.78 </a:t>
                      </a:r>
                      <a:endParaRPr lang="es-NI" sz="1200" b="1" i="0" u="none" strike="noStrike" dirty="0">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ENERGÍA</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1.35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1.84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2.07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1.30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1.51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0.95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ctr"/>
                      <a:r>
                        <a:rPr lang="es-NI" sz="1200" u="none" strike="noStrike">
                          <a:effectLst/>
                          <a:latin typeface="Century Gothic" panose="020B0502020202020204" pitchFamily="34" charset="0"/>
                        </a:rPr>
                        <a:t>VIVIENDA</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3.62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7.69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9.78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6.30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5.32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5.39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ctr"/>
                      <a:r>
                        <a:rPr lang="es-NI" sz="1200" b="1" u="none" strike="noStrike">
                          <a:effectLst/>
                          <a:latin typeface="Century Gothic" panose="020B0502020202020204" pitchFamily="34" charset="0"/>
                        </a:rPr>
                        <a:t>SALUD</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0.41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1.09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0.95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0.78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5.08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dirty="0">
                          <a:effectLst/>
                          <a:latin typeface="Century Gothic" panose="020B0502020202020204" pitchFamily="34" charset="0"/>
                        </a:rPr>
                        <a:t>          6.92 </a:t>
                      </a:r>
                      <a:endParaRPr lang="es-NI" sz="1200" b="1" i="0" u="none" strike="noStrike" dirty="0">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b="1" u="none" strike="noStrike">
                          <a:effectLst/>
                          <a:latin typeface="Century Gothic" panose="020B0502020202020204" pitchFamily="34" charset="0"/>
                        </a:rPr>
                        <a:t>EDUCACION</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b="1" u="none" strike="noStrike">
                          <a:effectLst/>
                          <a:latin typeface="Century Gothic" panose="020B0502020202020204" pitchFamily="34" charset="0"/>
                        </a:rPr>
                        <a:t>          4.39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4.76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2.88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8.13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6.83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dirty="0">
                          <a:effectLst/>
                          <a:latin typeface="Century Gothic" panose="020B0502020202020204" pitchFamily="34" charset="0"/>
                        </a:rPr>
                        <a:t>          5.84 </a:t>
                      </a:r>
                      <a:endParaRPr lang="es-NI" sz="1200" b="1" i="0" u="none" strike="noStrike" dirty="0">
                        <a:solidFill>
                          <a:srgbClr val="000000"/>
                        </a:solidFill>
                        <a:effectLst/>
                        <a:latin typeface="Century Gothic" panose="020B0502020202020204" pitchFamily="34" charset="0"/>
                      </a:endParaRPr>
                    </a:p>
                  </a:txBody>
                  <a:tcPr marL="9525" marR="9525" marT="9525" marB="0" anchor="ctr"/>
                </a:tc>
              </a:tr>
              <a:tr h="209729">
                <a:tc>
                  <a:txBody>
                    <a:bodyPr/>
                    <a:lstStyle/>
                    <a:p>
                      <a:pPr algn="l" fontAlgn="ctr"/>
                      <a:r>
                        <a:rPr lang="es-NI" sz="1200" u="none" strike="noStrike">
                          <a:effectLst/>
                          <a:latin typeface="Century Gothic" panose="020B0502020202020204" pitchFamily="34" charset="0"/>
                        </a:rPr>
                        <a:t>CULTURA, DEPORTES Y RECREACIÓN</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3.08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4.75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5.77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6.80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7.95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8.55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OBRAS Y SERVICIOS COMUNITARIOS</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12.15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10.06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8.39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9.02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8.30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10.56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PROTECCIÓN, ASISTENCIA Y SEGURIDAD SOCIAL</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1.04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0.94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1.57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2.22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2.08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0.23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ADMINISTRACION DEL ESTADO</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7.02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6.08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11.00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8.85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7.84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6.87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MEDIO AMBIENTE</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18.73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0.31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0.75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0.93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0.36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3.92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OTROS</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0.26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3.48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1.00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0.11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1.30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3.26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u="none" strike="noStrike">
                          <a:effectLst/>
                          <a:latin typeface="Century Gothic" panose="020B0502020202020204" pitchFamily="34" charset="0"/>
                        </a:rPr>
                        <a:t>SIN SECTOR</a:t>
                      </a:r>
                      <a:endParaRPr lang="es-NI" sz="12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u="none" strike="noStrike">
                          <a:effectLst/>
                          <a:latin typeface="Century Gothic" panose="020B0502020202020204" pitchFamily="34" charset="0"/>
                        </a:rPr>
                        <a:t>          0.24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3.50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0.59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 </a:t>
                      </a:r>
                      <a:endParaRPr lang="es-NI" sz="12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u="none" strike="noStrike">
                          <a:effectLst/>
                          <a:latin typeface="Century Gothic" panose="020B0502020202020204" pitchFamily="34" charset="0"/>
                        </a:rPr>
                        <a:t> … </a:t>
                      </a:r>
                      <a:endParaRPr lang="es-NI" sz="1200" b="0" i="0" u="none" strike="noStrike">
                        <a:solidFill>
                          <a:srgbClr val="000000"/>
                        </a:solidFill>
                        <a:effectLst/>
                        <a:latin typeface="Century Gothic" panose="020B0502020202020204" pitchFamily="34" charset="0"/>
                      </a:endParaRPr>
                    </a:p>
                  </a:txBody>
                  <a:tcPr marL="9525" marR="9525" marT="9525" marB="0" anchor="ctr"/>
                </a:tc>
              </a:tr>
              <a:tr h="209729">
                <a:tc>
                  <a:txBody>
                    <a:bodyPr/>
                    <a:lstStyle/>
                    <a:p>
                      <a:pPr algn="l" fontAlgn="b"/>
                      <a:r>
                        <a:rPr lang="es-NI" sz="1200" b="1" u="none" strike="noStrike">
                          <a:effectLst/>
                          <a:latin typeface="Century Gothic" panose="020B0502020202020204" pitchFamily="34" charset="0"/>
                        </a:rPr>
                        <a:t>Total</a:t>
                      </a:r>
                      <a:endParaRPr lang="es-NI" sz="1200" b="1"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ctr"/>
                      <a:r>
                        <a:rPr lang="es-NI" sz="1200" b="1" u="none" strike="noStrike">
                          <a:effectLst/>
                          <a:latin typeface="Century Gothic" panose="020B0502020202020204" pitchFamily="34" charset="0"/>
                        </a:rPr>
                        <a:t>      100.00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100.00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100.00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100.00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a:effectLst/>
                          <a:latin typeface="Century Gothic" panose="020B0502020202020204" pitchFamily="34" charset="0"/>
                        </a:rPr>
                        <a:t>      100.00 </a:t>
                      </a:r>
                      <a:endParaRPr lang="es-NI" sz="1200" b="1" i="0" u="none" strike="noStrike">
                        <a:solidFill>
                          <a:srgbClr val="000000"/>
                        </a:solidFill>
                        <a:effectLst/>
                        <a:latin typeface="Century Gothic" panose="020B0502020202020204" pitchFamily="34" charset="0"/>
                      </a:endParaRPr>
                    </a:p>
                  </a:txBody>
                  <a:tcPr marL="9525" marR="9525" marT="9525" marB="0" anchor="ctr"/>
                </a:tc>
                <a:tc>
                  <a:txBody>
                    <a:bodyPr/>
                    <a:lstStyle/>
                    <a:p>
                      <a:pPr algn="l" fontAlgn="ctr"/>
                      <a:r>
                        <a:rPr lang="es-NI" sz="1200" b="1" u="none" strike="noStrike" dirty="0">
                          <a:effectLst/>
                          <a:latin typeface="Century Gothic" panose="020B0502020202020204" pitchFamily="34" charset="0"/>
                        </a:rPr>
                        <a:t>      100.00 </a:t>
                      </a:r>
                      <a:endParaRPr lang="es-NI" sz="1200" b="1" i="0" u="none" strike="noStrike" dirty="0">
                        <a:solidFill>
                          <a:srgbClr val="000000"/>
                        </a:solidFill>
                        <a:effectLst/>
                        <a:latin typeface="Century Gothic" panose="020B0502020202020204" pitchFamily="34" charset="0"/>
                      </a:endParaRPr>
                    </a:p>
                  </a:txBody>
                  <a:tcPr marL="9525" marR="9525" marT="9525" marB="0" anchor="ctr"/>
                </a:tc>
              </a:tr>
              <a:tr h="207653">
                <a:tc gridSpan="7">
                  <a:txBody>
                    <a:bodyPr/>
                    <a:lstStyle/>
                    <a:p>
                      <a:pPr algn="l" fontAlgn="b"/>
                      <a:r>
                        <a:rPr lang="es-NI" sz="1000" u="none" strike="noStrike" dirty="0">
                          <a:effectLst/>
                          <a:latin typeface="Century Gothic" panose="020B0502020202020204" pitchFamily="34" charset="0"/>
                        </a:rPr>
                        <a:t>Fuente: </a:t>
                      </a:r>
                      <a:r>
                        <a:rPr lang="es-NI" sz="1000" u="none" strike="noStrike" dirty="0" smtClean="0">
                          <a:effectLst/>
                          <a:latin typeface="Century Gothic" panose="020B0502020202020204" pitchFamily="34" charset="0"/>
                        </a:rPr>
                        <a:t>Elaboración </a:t>
                      </a:r>
                      <a:r>
                        <a:rPr lang="es-NI" sz="1000" u="none" strike="noStrike" dirty="0">
                          <a:effectLst/>
                          <a:latin typeface="Century Gothic" panose="020B0502020202020204" pitchFamily="34" charset="0"/>
                        </a:rPr>
                        <a:t>propia con datos de </a:t>
                      </a:r>
                      <a:r>
                        <a:rPr lang="es-NI" sz="1000" u="none" strike="noStrike" dirty="0" err="1">
                          <a:effectLst/>
                          <a:latin typeface="Century Gothic" panose="020B0502020202020204" pitchFamily="34" charset="0"/>
                        </a:rPr>
                        <a:t>Transmuni</a:t>
                      </a:r>
                      <a:endParaRPr lang="es-NI" sz="1000" b="0" i="0" u="none" strike="noStrike" dirty="0">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a:solidFill>
                          <a:srgbClr val="000000"/>
                        </a:solidFill>
                        <a:effectLst/>
                        <a:latin typeface="Century Gothic" panose="020B0502020202020204" pitchFamily="34" charset="0"/>
                      </a:endParaRPr>
                    </a:p>
                  </a:txBody>
                  <a:tcPr marL="9525" marR="9525" marT="9525" marB="0" anchor="b"/>
                </a:tc>
                <a:tc hMerge="1">
                  <a:txBody>
                    <a:bodyPr/>
                    <a:lstStyle/>
                    <a:p>
                      <a:pPr algn="l" fontAlgn="b"/>
                      <a:endParaRPr lang="es-NI" sz="1200" b="0" i="0" u="none" strike="noStrike" dirty="0">
                        <a:solidFill>
                          <a:srgbClr val="000000"/>
                        </a:solidFill>
                        <a:effectLst/>
                        <a:latin typeface="Century Gothic" panose="020B0502020202020204" pitchFamily="34" charset="0"/>
                      </a:endParaRPr>
                    </a:p>
                  </a:txBody>
                  <a:tcPr marL="9525" marR="9525" marT="9525" marB="0" anchor="b"/>
                </a:tc>
              </a:tr>
              <a:tr h="342627">
                <a:tc gridSpan="7">
                  <a:txBody>
                    <a:bodyPr/>
                    <a:lstStyle/>
                    <a:p>
                      <a:pPr algn="l" fontAlgn="b"/>
                      <a:r>
                        <a:rPr lang="es-NI" sz="1000" u="none" strike="noStrike" dirty="0">
                          <a:effectLst/>
                          <a:latin typeface="Century Gothic" panose="020B0502020202020204" pitchFamily="34" charset="0"/>
                        </a:rPr>
                        <a:t>1/ (Participación de Proyectos por Sector- Rentas del Tesoro y recursos externos)</a:t>
                      </a:r>
                      <a:endParaRPr lang="es-NI" sz="1000" b="0" i="0" u="none" strike="noStrike" dirty="0">
                        <a:solidFill>
                          <a:srgbClr val="000000"/>
                        </a:solidFill>
                        <a:effectLst/>
                        <a:latin typeface="Century Gothic" panose="020B0502020202020204" pitchFamily="34" charset="0"/>
                      </a:endParaRPr>
                    </a:p>
                    <a:p>
                      <a:pPr algn="l" fontAlgn="b"/>
                      <a:r>
                        <a:rPr lang="es-NI" sz="1000" u="sng" strike="noStrike" dirty="0">
                          <a:effectLst/>
                          <a:latin typeface="Century Gothic" panose="020B0502020202020204" pitchFamily="34" charset="0"/>
                          <a:hlinkClick r:id="rId3"/>
                        </a:rPr>
                        <a:t>http://www.transmuni.gob.ni</a:t>
                      </a:r>
                      <a:endParaRPr lang="es-NI" sz="1000" b="0" i="0" u="sng" strike="noStrike" dirty="0">
                        <a:solidFill>
                          <a:srgbClr val="0000FF"/>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pPr algn="l" fontAlgn="b"/>
                      <a:endParaRPr lang="es-NI" sz="1200" b="0" i="0" u="sng" strike="noStrike">
                        <a:solidFill>
                          <a:srgbClr val="0000FF"/>
                        </a:solidFill>
                        <a:effectLst/>
                        <a:latin typeface="Century Gothic" panose="020B0502020202020204" pitchFamily="34" charset="0"/>
                      </a:endParaRPr>
                    </a:p>
                  </a:txBody>
                  <a:tcPr marL="9525" marR="9525" marT="9525" marB="0" anchor="b"/>
                </a:tc>
                <a:tc hMerge="1">
                  <a:txBody>
                    <a:bodyPr/>
                    <a:lstStyle/>
                    <a:p>
                      <a:endParaRPr lang="es-NI"/>
                    </a:p>
                  </a:txBody>
                  <a:tcPr/>
                </a:tc>
                <a:tc hMerge="1">
                  <a:txBody>
                    <a:bodyPr/>
                    <a:lstStyle/>
                    <a:p>
                      <a:endParaRPr lang="es-NI"/>
                    </a:p>
                  </a:txBody>
                  <a:tcPr/>
                </a:tc>
                <a:tc hMerge="1">
                  <a:txBody>
                    <a:bodyPr/>
                    <a:lstStyle/>
                    <a:p>
                      <a:pPr algn="l" fontAlgn="b"/>
                      <a:endParaRPr lang="es-NI" sz="1200" b="0" i="0" u="none" strike="noStrike" dirty="0">
                        <a:solidFill>
                          <a:srgbClr val="000000"/>
                        </a:solidFill>
                        <a:effectLst/>
                        <a:latin typeface="Century Gothic" panose="020B0502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2757828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485800"/>
            <a:ext cx="8229600" cy="1143000"/>
          </a:xfrm>
        </p:spPr>
        <p:txBody>
          <a:bodyPr>
            <a:normAutofit fontScale="90000"/>
          </a:bodyPr>
          <a:lstStyle/>
          <a:p>
            <a:r>
              <a:rPr lang="es-ES_tradnl" b="1" dirty="0" smtClean="0">
                <a:solidFill>
                  <a:srgbClr val="C00000"/>
                </a:solidFill>
                <a:latin typeface="Century Gothic" pitchFamily="34" charset="0"/>
              </a:rPr>
              <a:t/>
            </a:r>
            <a:br>
              <a:rPr lang="es-ES_tradnl" b="1" dirty="0" smtClean="0">
                <a:solidFill>
                  <a:srgbClr val="C00000"/>
                </a:solidFill>
                <a:latin typeface="Century Gothic" pitchFamily="34" charset="0"/>
              </a:rPr>
            </a:br>
            <a:r>
              <a:rPr lang="" b="1" dirty="0" smtClean="0">
                <a:solidFill>
                  <a:srgbClr val="C00000"/>
                </a:solidFill>
                <a:latin typeface="Century Gothic" pitchFamily="34" charset="0"/>
              </a:rPr>
              <a:t>ANEXO</a:t>
            </a:r>
            <a:r>
              <a:rPr lang="" b="1" dirty="0">
                <a:solidFill>
                  <a:srgbClr val="C00000"/>
                </a:solidFill>
                <a:latin typeface="Century Gothic" pitchFamily="34" charset="0"/>
                <a:hlinkClick r:id="rId2" action="ppaction://hlinksldjump"/>
              </a:rPr>
              <a:t>S</a:t>
            </a:r>
            <a:endParaRPr lang="es-NI" b="1" dirty="0">
              <a:solidFill>
                <a:srgbClr val="C00000"/>
              </a:solidFill>
              <a:latin typeface="Century Gothic" pitchFamily="34" charset="0"/>
            </a:endParaRPr>
          </a:p>
        </p:txBody>
      </p:sp>
      <p:sp>
        <p:nvSpPr>
          <p:cNvPr id="8"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Tabla 3"/>
          <p:cNvGraphicFramePr>
            <a:graphicFrameLocks noGrp="1"/>
          </p:cNvGraphicFramePr>
          <p:nvPr>
            <p:extLst>
              <p:ext uri="{D42A27DB-BD31-4B8C-83A1-F6EECF244321}">
                <p14:modId xmlns:p14="http://schemas.microsoft.com/office/powerpoint/2010/main" val="3519248062"/>
              </p:ext>
            </p:extLst>
          </p:nvPr>
        </p:nvGraphicFramePr>
        <p:xfrm>
          <a:off x="251520" y="1988850"/>
          <a:ext cx="8568952" cy="4536499"/>
        </p:xfrm>
        <a:graphic>
          <a:graphicData uri="http://schemas.openxmlformats.org/drawingml/2006/table">
            <a:tbl>
              <a:tblPr>
                <a:tableStyleId>{9D7B26C5-4107-4FEC-AEDC-1716B250A1EF}</a:tableStyleId>
              </a:tblPr>
              <a:tblGrid>
                <a:gridCol w="2450904"/>
                <a:gridCol w="764756"/>
                <a:gridCol w="764756"/>
                <a:gridCol w="764756"/>
                <a:gridCol w="764756"/>
                <a:gridCol w="764756"/>
                <a:gridCol w="764756"/>
                <a:gridCol w="764756"/>
                <a:gridCol w="764756"/>
              </a:tblGrid>
              <a:tr h="246670">
                <a:tc gridSpan="9">
                  <a:txBody>
                    <a:bodyPr/>
                    <a:lstStyle/>
                    <a:p>
                      <a:pPr algn="ctr" fontAlgn="b"/>
                      <a:r>
                        <a:rPr lang="es-ES" sz="1050" b="1" u="none" strike="noStrike" dirty="0">
                          <a:effectLst/>
                          <a:latin typeface="Century Gothic" panose="020B0502020202020204" pitchFamily="34" charset="0"/>
                        </a:rPr>
                        <a:t>Venezuela: Indicadores </a:t>
                      </a:r>
                      <a:r>
                        <a:rPr lang="es-ES" sz="1050" b="1" u="none" strike="noStrike" dirty="0" smtClean="0">
                          <a:effectLst/>
                          <a:latin typeface="Century Gothic" panose="020B0502020202020204" pitchFamily="34" charset="0"/>
                        </a:rPr>
                        <a:t>Macroeconómicos Seleccionados</a:t>
                      </a:r>
                      <a:r>
                        <a:rPr lang="" sz="1050" b="1" u="none" strike="noStrike" dirty="0" smtClean="0">
                          <a:effectLst/>
                          <a:latin typeface="Century Gothic" panose="020B0502020202020204" pitchFamily="34" charset="0"/>
                        </a:rPr>
                        <a:t> en Perspectiva</a:t>
                      </a:r>
                      <a:endParaRPr lang="es-ES" sz="1050" b="1" i="0" u="none" strike="noStrike" dirty="0">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46670">
                <a:tc>
                  <a:txBody>
                    <a:bodyPr/>
                    <a:lstStyle/>
                    <a:p>
                      <a:pPr algn="l" fontAlgn="b"/>
                      <a:r>
                        <a:rPr lang="es-ES" sz="900" u="none" strike="noStrike">
                          <a:effectLst/>
                          <a:latin typeface="Century Gothic" panose="020B0502020202020204" pitchFamily="34" charset="0"/>
                        </a:rPr>
                        <a:t>Subject Descriptor</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Units</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Scale</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r" fontAlgn="b"/>
                      <a:r>
                        <a:rPr lang="es-ES" sz="900" u="none" strike="noStrike">
                          <a:effectLst/>
                          <a:latin typeface="Century Gothic" panose="020B0502020202020204" pitchFamily="34" charset="0"/>
                        </a:rPr>
                        <a:t>2012</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r" fontAlgn="b"/>
                      <a:r>
                        <a:rPr lang="es-ES" sz="900" u="none" strike="noStrike" dirty="0">
                          <a:effectLst/>
                          <a:latin typeface="Century Gothic" panose="020B0502020202020204" pitchFamily="34" charset="0"/>
                        </a:rPr>
                        <a:t>2013</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r" fontAlgn="b"/>
                      <a:r>
                        <a:rPr lang="es-ES" sz="900" u="none" strike="noStrike" dirty="0">
                          <a:effectLst/>
                          <a:latin typeface="Century Gothic" panose="020B0502020202020204" pitchFamily="34" charset="0"/>
                        </a:rPr>
                        <a:t>2014</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r" fontAlgn="b"/>
                      <a:r>
                        <a:rPr lang="es-ES" sz="900" u="none" strike="noStrike">
                          <a:effectLst/>
                          <a:latin typeface="Century Gothic" panose="020B0502020202020204" pitchFamily="34" charset="0"/>
                        </a:rPr>
                        <a:t>2015</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r" fontAlgn="b"/>
                      <a:r>
                        <a:rPr lang="es-ES" sz="900" u="none" strike="noStrike">
                          <a:effectLst/>
                          <a:latin typeface="Century Gothic" panose="020B0502020202020204" pitchFamily="34" charset="0"/>
                        </a:rPr>
                        <a:t>2016</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r" fontAlgn="b"/>
                      <a:r>
                        <a:rPr lang="es-ES" sz="900" u="none" strike="noStrike">
                          <a:effectLst/>
                          <a:latin typeface="Century Gothic" panose="020B0502020202020204" pitchFamily="34" charset="0"/>
                        </a:rPr>
                        <a:t>2017</a:t>
                      </a:r>
                      <a:endParaRPr lang="es-ES" sz="900" b="0" i="0" u="none" strike="noStrike">
                        <a:solidFill>
                          <a:srgbClr val="000000"/>
                        </a:solidFill>
                        <a:effectLst/>
                        <a:latin typeface="Century Gothic" panose="020B0502020202020204" pitchFamily="34" charset="0"/>
                      </a:endParaRPr>
                    </a:p>
                  </a:txBody>
                  <a:tcPr marL="0" marR="0" marT="0" marB="0" anchor="b"/>
                </a:tc>
              </a:tr>
              <a:tr h="452231">
                <a:tc>
                  <a:txBody>
                    <a:bodyPr/>
                    <a:lstStyle/>
                    <a:p>
                      <a:pPr algn="l" fontAlgn="b"/>
                      <a:r>
                        <a:rPr lang="es-ES" sz="900" u="none" strike="noStrike" dirty="0" err="1">
                          <a:effectLst/>
                          <a:latin typeface="Century Gothic" panose="020B0502020202020204" pitchFamily="34" charset="0"/>
                        </a:rPr>
                        <a:t>Gross</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domestic</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product</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constant</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prices</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National currency</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Billions</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61.4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62.0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63.1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64.5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66.1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67.7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a:effectLst/>
                          <a:latin typeface="Century Gothic" panose="020B0502020202020204" pitchFamily="34" charset="0"/>
                        </a:rPr>
                        <a:t>Gross domestic product, constant prices</a:t>
                      </a:r>
                      <a:endParaRPr lang="es-E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change</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5.6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sng" strike="noStrike" dirty="0">
                          <a:effectLst/>
                          <a:latin typeface="Century Gothic" panose="020B0502020202020204" pitchFamily="34" charset="0"/>
                        </a:rPr>
                        <a:t>                 1.7 </a:t>
                      </a:r>
                      <a:endParaRPr lang="es-ES" sz="900" b="0" i="0" u="sng"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2.2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2.5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2.5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n-US" sz="900" u="none" strike="noStrike">
                          <a:effectLst/>
                          <a:latin typeface="Century Gothic" panose="020B0502020202020204" pitchFamily="34" charset="0"/>
                        </a:rPr>
                        <a:t>Gross domestic product, current prices</a:t>
                      </a:r>
                      <a:endParaRPr lang="en-U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U.S. dollars</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Billions</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381.3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367.5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377.0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385.7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397.6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411.9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dirty="0" err="1">
                          <a:effectLst/>
                          <a:latin typeface="Century Gothic" panose="020B0502020202020204" pitchFamily="34" charset="0"/>
                        </a:rPr>
                        <a:t>Inflation</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average</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consumer</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prices</a:t>
                      </a:r>
                      <a:endParaRPr lang="es-ES" sz="900" b="0" i="0" u="none" strike="noStrike" dirty="0">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change</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21.1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37.9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sng" strike="noStrike" dirty="0">
                          <a:effectLst/>
                          <a:latin typeface="Century Gothic" panose="020B0502020202020204" pitchFamily="34" charset="0"/>
                        </a:rPr>
                        <a:t>               38.0 </a:t>
                      </a:r>
                      <a:endParaRPr lang="es-ES" sz="900" b="0" i="0" u="sng"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31.0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25.5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dirty="0">
                          <a:effectLst/>
                          <a:latin typeface="Century Gothic" panose="020B0502020202020204" pitchFamily="34" charset="0"/>
                        </a:rPr>
                        <a:t>               21.5 </a:t>
                      </a:r>
                      <a:endParaRPr lang="es-ES" sz="900" b="0" i="0" u="none" strike="noStrike" dirty="0">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n-US" sz="900" u="none" strike="noStrike">
                          <a:effectLst/>
                          <a:latin typeface="Century Gothic" panose="020B0502020202020204" pitchFamily="34" charset="0"/>
                        </a:rPr>
                        <a:t>Inflation, end of period consumer prices</a:t>
                      </a:r>
                      <a:endParaRPr lang="en-U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change</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20.1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46.0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35.0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28.0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23.0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20.0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n-US" sz="900" u="none" strike="noStrike">
                          <a:effectLst/>
                          <a:latin typeface="Century Gothic" panose="020B0502020202020204" pitchFamily="34" charset="0"/>
                        </a:rPr>
                        <a:t>Volume of imports of goods and services</a:t>
                      </a:r>
                      <a:endParaRPr lang="en-U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change</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24.4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(8.4)</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(1.5)</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(0.7)</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0.8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1.6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n-US" sz="900" u="none" strike="noStrike">
                          <a:effectLst/>
                          <a:latin typeface="Century Gothic" panose="020B0502020202020204" pitchFamily="34" charset="0"/>
                        </a:rPr>
                        <a:t>Volume of exports of goods and services</a:t>
                      </a:r>
                      <a:endParaRPr lang="en-U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change</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1.6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(6.5)</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0.2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0.3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0.3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0.3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a:effectLst/>
                          <a:latin typeface="Century Gothic" panose="020B0502020202020204" pitchFamily="34" charset="0"/>
                        </a:rPr>
                        <a:t>Unemployment rate</a:t>
                      </a:r>
                      <a:endParaRPr lang="es-E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n-US" sz="900" u="none" strike="noStrike">
                          <a:effectLst/>
                          <a:latin typeface="Century Gothic" panose="020B0502020202020204" pitchFamily="34" charset="0"/>
                        </a:rPr>
                        <a:t>Percent of total labor force</a:t>
                      </a:r>
                      <a:endParaRPr lang="en-U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dirty="0">
                          <a:effectLst/>
                          <a:latin typeface="Century Gothic" panose="020B0502020202020204" pitchFamily="34" charset="0"/>
                        </a:rPr>
                        <a:t>                 7.8 </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dirty="0">
                          <a:effectLst/>
                          <a:latin typeface="Century Gothic" panose="020B0502020202020204" pitchFamily="34" charset="0"/>
                        </a:rPr>
                        <a:t>                 9.2 </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sng" strike="noStrike" dirty="0">
                          <a:effectLst/>
                          <a:latin typeface="Century Gothic" panose="020B0502020202020204" pitchFamily="34" charset="0"/>
                        </a:rPr>
                        <a:t>               10.3 </a:t>
                      </a:r>
                      <a:endParaRPr lang="es-ES" sz="900" b="0" i="0" u="sng"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dirty="0">
                          <a:effectLst/>
                          <a:latin typeface="Century Gothic" panose="020B0502020202020204" pitchFamily="34" charset="0"/>
                        </a:rPr>
                        <a:t>               11.2 </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dirty="0">
                          <a:effectLst/>
                          <a:latin typeface="Century Gothic" panose="020B0502020202020204" pitchFamily="34" charset="0"/>
                        </a:rPr>
                        <a:t>               12.0 </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dirty="0">
                          <a:effectLst/>
                          <a:latin typeface="Century Gothic" panose="020B0502020202020204" pitchFamily="34" charset="0"/>
                        </a:rPr>
                        <a:t>               12.7 </a:t>
                      </a:r>
                      <a:endParaRPr lang="es-ES" sz="900" b="0" i="0" u="none" strike="noStrike" dirty="0">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a:effectLst/>
                          <a:latin typeface="Century Gothic" panose="020B0502020202020204" pitchFamily="34" charset="0"/>
                        </a:rPr>
                        <a:t>Population</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dirty="0" err="1">
                          <a:effectLst/>
                          <a:latin typeface="Century Gothic" panose="020B0502020202020204" pitchFamily="34" charset="0"/>
                        </a:rPr>
                        <a:t>Persons</a:t>
                      </a:r>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Millions</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29.5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30.0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30.5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30.9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31.4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31.9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a:effectLst/>
                          <a:latin typeface="Century Gothic" panose="020B0502020202020204" pitchFamily="34" charset="0"/>
                        </a:rPr>
                        <a:t>General government revenue</a:t>
                      </a:r>
                      <a:endParaRPr lang="es-E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of GDP</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23.4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23.2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22.7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21.9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21.2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20.6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a:effectLst/>
                          <a:latin typeface="Century Gothic" panose="020B0502020202020204" pitchFamily="34" charset="0"/>
                        </a:rPr>
                        <a:t>General government total expenditure</a:t>
                      </a:r>
                      <a:endParaRPr lang="es-E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of GDP</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40.0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38.2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36.0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34.5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33.3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33.0 </a:t>
                      </a:r>
                      <a:endParaRPr lang="es-ES" sz="900" b="0" i="0" u="none" strike="noStrike">
                        <a:solidFill>
                          <a:srgbClr val="000000"/>
                        </a:solidFill>
                        <a:effectLst/>
                        <a:latin typeface="Century Gothic" panose="020B0502020202020204" pitchFamily="34" charset="0"/>
                      </a:endParaRPr>
                    </a:p>
                  </a:txBody>
                  <a:tcPr marL="0" marR="0" marT="0" marB="0" anchor="b"/>
                </a:tc>
              </a:tr>
              <a:tr h="384218">
                <a:tc>
                  <a:txBody>
                    <a:bodyPr/>
                    <a:lstStyle/>
                    <a:p>
                      <a:pPr algn="l" fontAlgn="b"/>
                      <a:r>
                        <a:rPr lang="es-ES" sz="900" u="none" strike="noStrike">
                          <a:effectLst/>
                          <a:latin typeface="Century Gothic" panose="020B0502020202020204" pitchFamily="34" charset="0"/>
                        </a:rPr>
                        <a:t>General government net lending/borrowing</a:t>
                      </a:r>
                      <a:endParaRPr lang="es-E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of GDP</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(16.6)</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(15.0)</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sng" strike="noStrike" dirty="0">
                          <a:effectLst/>
                          <a:latin typeface="Century Gothic" panose="020B0502020202020204" pitchFamily="34" charset="0"/>
                        </a:rPr>
                        <a:t>             (13.3)</a:t>
                      </a:r>
                      <a:endParaRPr lang="es-ES" sz="900" b="0" i="0" u="sng" strike="noStrike" dirty="0">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(12.6)</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(12.1)</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(12.4)</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dirty="0">
                          <a:effectLst/>
                          <a:latin typeface="Century Gothic" panose="020B0502020202020204" pitchFamily="34" charset="0"/>
                        </a:rPr>
                        <a:t>General </a:t>
                      </a:r>
                      <a:r>
                        <a:rPr lang="es-ES" sz="900" u="none" strike="noStrike" dirty="0" err="1">
                          <a:effectLst/>
                          <a:latin typeface="Century Gothic" panose="020B0502020202020204" pitchFamily="34" charset="0"/>
                        </a:rPr>
                        <a:t>government</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gross</a:t>
                      </a:r>
                      <a:r>
                        <a:rPr lang="es-ES" sz="900" u="none" strike="noStrike" dirty="0">
                          <a:effectLst/>
                          <a:latin typeface="Century Gothic" panose="020B0502020202020204" pitchFamily="34" charset="0"/>
                        </a:rPr>
                        <a:t> </a:t>
                      </a:r>
                      <a:r>
                        <a:rPr lang="es-ES" sz="900" u="none" strike="noStrike" dirty="0" err="1">
                          <a:effectLst/>
                          <a:latin typeface="Century Gothic" panose="020B0502020202020204" pitchFamily="34" charset="0"/>
                        </a:rPr>
                        <a:t>debt</a:t>
                      </a:r>
                      <a:endParaRPr lang="es-ES" sz="900" b="0" i="0" u="none" strike="noStrike" dirty="0">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of GDP</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46.0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53.4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56.8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59.8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63.0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65.8 </a:t>
                      </a:r>
                      <a:endParaRPr lang="es-ES" sz="900" b="0" i="0" u="none" strike="noStrike">
                        <a:solidFill>
                          <a:srgbClr val="000000"/>
                        </a:solidFill>
                        <a:effectLst/>
                        <a:latin typeface="Century Gothic" panose="020B0502020202020204" pitchFamily="34" charset="0"/>
                      </a:endParaRPr>
                    </a:p>
                  </a:txBody>
                  <a:tcPr marL="0" marR="0" marT="0" marB="0" anchor="b"/>
                </a:tc>
              </a:tr>
              <a:tr h="246670">
                <a:tc>
                  <a:txBody>
                    <a:bodyPr/>
                    <a:lstStyle/>
                    <a:p>
                      <a:pPr algn="l" fontAlgn="b"/>
                      <a:r>
                        <a:rPr lang="es-ES" sz="900" u="none" strike="noStrike">
                          <a:effectLst/>
                          <a:latin typeface="Century Gothic" panose="020B0502020202020204" pitchFamily="34" charset="0"/>
                        </a:rPr>
                        <a:t>Current account balance</a:t>
                      </a:r>
                      <a:endParaRPr lang="es-ES" sz="900" b="0" i="0" u="none" strike="noStrike">
                        <a:solidFill>
                          <a:srgbClr val="000000"/>
                        </a:solidFill>
                        <a:effectLst/>
                        <a:latin typeface="Century Gothic" panose="020B0502020202020204" pitchFamily="34" charset="0"/>
                      </a:endParaRPr>
                    </a:p>
                  </a:txBody>
                  <a:tcPr marL="0" marR="0" marT="0" marB="0" anchor="b"/>
                </a:tc>
                <a:tc gridSpan="2">
                  <a:txBody>
                    <a:bodyPr/>
                    <a:lstStyle/>
                    <a:p>
                      <a:pPr algn="l" fontAlgn="b"/>
                      <a:r>
                        <a:rPr lang="es-ES" sz="900" u="none" strike="noStrike">
                          <a:effectLst/>
                          <a:latin typeface="Century Gothic" panose="020B0502020202020204" pitchFamily="34" charset="0"/>
                        </a:rPr>
                        <a:t>Percent of GDP</a:t>
                      </a:r>
                      <a:endParaRPr lang="es-ES" sz="900" b="0" i="0" u="none" strike="noStrike">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r>
                        <a:rPr lang="es-ES" sz="900" u="none" strike="noStrike">
                          <a:effectLst/>
                          <a:latin typeface="Century Gothic" panose="020B0502020202020204" pitchFamily="34" charset="0"/>
                        </a:rPr>
                        <a:t>                 2.9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2.8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2.2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0.7 </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(0.5)</a:t>
                      </a:r>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r>
                        <a:rPr lang="es-ES" sz="900" u="none" strike="noStrike">
                          <a:effectLst/>
                          <a:latin typeface="Century Gothic" panose="020B0502020202020204" pitchFamily="34" charset="0"/>
                        </a:rPr>
                        <a:t>                (1.6)</a:t>
                      </a:r>
                      <a:endParaRPr lang="es-ES" sz="900" b="0" i="0" u="none" strike="noStrike">
                        <a:solidFill>
                          <a:srgbClr val="000000"/>
                        </a:solidFill>
                        <a:effectLst/>
                        <a:latin typeface="Century Gothic" panose="020B0502020202020204" pitchFamily="34" charset="0"/>
                      </a:endParaRPr>
                    </a:p>
                  </a:txBody>
                  <a:tcPr marL="0" marR="0" marT="0" marB="0" anchor="b"/>
                </a:tc>
              </a:tr>
              <a:tr h="246670">
                <a:tc gridSpan="2">
                  <a:txBody>
                    <a:bodyPr/>
                    <a:lstStyle/>
                    <a:p>
                      <a:pPr algn="l" fontAlgn="b"/>
                      <a:r>
                        <a:rPr lang="es-ES" sz="800" u="none" strike="noStrike" dirty="0">
                          <a:effectLst/>
                          <a:latin typeface="Century Gothic" panose="020B0502020202020204" pitchFamily="34" charset="0"/>
                        </a:rPr>
                        <a:t>Fuente: WEO, FMI (actualizado a octubre de 2013). </a:t>
                      </a:r>
                      <a:endParaRPr lang="es-ES" sz="800" b="0" i="0" u="none" strike="noStrike" dirty="0">
                        <a:solidFill>
                          <a:srgbClr val="000000"/>
                        </a:solidFill>
                        <a:effectLst/>
                        <a:latin typeface="Century Gothic" panose="020B0502020202020204" pitchFamily="34" charset="0"/>
                      </a:endParaRPr>
                    </a:p>
                  </a:txBody>
                  <a:tcPr marL="0" marR="0" marT="0" marB="0" anchor="b"/>
                </a:tc>
                <a:tc hMerge="1">
                  <a:txBody>
                    <a:bodyPr/>
                    <a:lstStyle/>
                    <a:p>
                      <a:endParaRPr lang="es-ES"/>
                    </a:p>
                  </a:txBody>
                  <a:tcPr/>
                </a:tc>
                <a:tc>
                  <a:txBody>
                    <a:bodyPr/>
                    <a:lstStyle/>
                    <a:p>
                      <a:pPr algn="l" fontAlgn="b"/>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s-ES" sz="900" b="0" i="0" u="none" strike="noStrike">
                        <a:solidFill>
                          <a:srgbClr val="000000"/>
                        </a:solidFill>
                        <a:effectLst/>
                        <a:latin typeface="Century Gothic" panose="020B0502020202020204" pitchFamily="34" charset="0"/>
                      </a:endParaRPr>
                    </a:p>
                  </a:txBody>
                  <a:tcPr marL="0" marR="0" marT="0" marB="0" anchor="b"/>
                </a:tc>
                <a:tc>
                  <a:txBody>
                    <a:bodyPr/>
                    <a:lstStyle/>
                    <a:p>
                      <a:pPr algn="l" fontAlgn="b"/>
                      <a:endParaRPr lang="es-ES" sz="900" b="0" i="0" u="none" strike="noStrike" dirty="0">
                        <a:solidFill>
                          <a:srgbClr val="000000"/>
                        </a:solidFill>
                        <a:effectLst/>
                        <a:latin typeface="Century Gothic" panose="020B0502020202020204" pitchFamily="34" charset="0"/>
                      </a:endParaRPr>
                    </a:p>
                  </a:txBody>
                  <a:tcPr marL="0" marR="0" marT="0" marB="0" anchor="b"/>
                </a:tc>
                <a:tc>
                  <a:txBody>
                    <a:bodyPr/>
                    <a:lstStyle/>
                    <a:p>
                      <a:pPr algn="l" fontAlgn="b"/>
                      <a:endParaRPr lang="es-ES" sz="900" b="0" i="0" u="none" strike="noStrike" dirty="0">
                        <a:solidFill>
                          <a:srgbClr val="000000"/>
                        </a:solidFill>
                        <a:effectLst/>
                        <a:latin typeface="Century Gothic" panose="020B0502020202020204" pitchFamily="34" charset="0"/>
                      </a:endParaRPr>
                    </a:p>
                  </a:txBody>
                  <a:tcPr marL="0" marR="0" marT="0" marB="0" anchor="b"/>
                </a:tc>
              </a:tr>
            </a:tbl>
          </a:graphicData>
        </a:graphic>
      </p:graphicFrame>
    </p:spTree>
    <p:extLst>
      <p:ext uri="{BB962C8B-B14F-4D97-AF65-F5344CB8AC3E}">
        <p14:creationId xmlns:p14="http://schemas.microsoft.com/office/powerpoint/2010/main" val="937829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457200" y="629816"/>
            <a:ext cx="8229600" cy="1143000"/>
          </a:xfrm>
        </p:spPr>
        <p:txBody>
          <a:bodyPr>
            <a:normAutofit fontScale="90000"/>
          </a:bodyPr>
          <a:lstStyle/>
          <a:p>
            <a:pPr algn="l"/>
            <a:r>
              <a:rPr lang="" sz="2000" dirty="0" smtClean="0">
                <a:latin typeface="Century Gothic" pitchFamily="34" charset="0"/>
              </a:rPr>
              <a:t/>
            </a:r>
            <a:br>
              <a:rPr lang="" sz="2000" dirty="0" smtClean="0">
                <a:latin typeface="Century Gothic" pitchFamily="34" charset="0"/>
              </a:rPr>
            </a:br>
            <a:r>
              <a:rPr lang="" sz="2000" dirty="0">
                <a:latin typeface="Century Gothic" pitchFamily="34" charset="0"/>
              </a:rPr>
              <a:t/>
            </a:r>
            <a:br>
              <a:rPr lang="" sz="2000" dirty="0">
                <a:latin typeface="Century Gothic" pitchFamily="34" charset="0"/>
              </a:rPr>
            </a:br>
            <a:r>
              <a:rPr lang="es-ES_tradnl" sz="2000" dirty="0" smtClean="0">
                <a:latin typeface="Century Gothic" pitchFamily="34" charset="0"/>
              </a:rPr>
              <a:t>El </a:t>
            </a:r>
            <a:r>
              <a:rPr lang="es-ES_tradnl" sz="2000" dirty="0">
                <a:latin typeface="Century Gothic" pitchFamily="34" charset="0"/>
              </a:rPr>
              <a:t>gobierno basa sus estimaciones de ingresos y gastos sobre los siguientes supuestos </a:t>
            </a:r>
            <a:r>
              <a:rPr lang="es-ES_tradnl" sz="2000" dirty="0" smtClean="0">
                <a:latin typeface="Century Gothic" pitchFamily="34" charset="0"/>
              </a:rPr>
              <a:t>macroeconómicos</a:t>
            </a:r>
            <a:r>
              <a:rPr lang="" sz="2000" dirty="0" smtClean="0">
                <a:latin typeface="Century Gothic" pitchFamily="34" charset="0"/>
              </a:rPr>
              <a:t>:</a:t>
            </a:r>
            <a:r>
              <a:rPr lang="es-ES_tradnl" sz="2800" dirty="0">
                <a:latin typeface="Century Gothic" pitchFamily="34" charset="0"/>
              </a:rPr>
              <a:t/>
            </a:r>
            <a:br>
              <a:rPr lang="es-ES_tradnl" sz="2800" dirty="0">
                <a:latin typeface="Century Gothic" pitchFamily="34" charset="0"/>
              </a:rPr>
            </a:br>
            <a:endParaRPr lang="es-ES" sz="2800" dirty="0">
              <a:latin typeface="Century Gothic" panose="020B0502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507718453"/>
              </p:ext>
            </p:extLst>
          </p:nvPr>
        </p:nvGraphicFramePr>
        <p:xfrm>
          <a:off x="457198" y="2121249"/>
          <a:ext cx="8229603" cy="4268750"/>
        </p:xfrm>
        <a:graphic>
          <a:graphicData uri="http://schemas.openxmlformats.org/drawingml/2006/table">
            <a:tbl>
              <a:tblPr>
                <a:tableStyleId>{9D7B26C5-4107-4FEC-AEDC-1716B250A1EF}</a:tableStyleId>
              </a:tblPr>
              <a:tblGrid>
                <a:gridCol w="3512315"/>
                <a:gridCol w="935742"/>
                <a:gridCol w="935742"/>
                <a:gridCol w="935742"/>
                <a:gridCol w="1026033"/>
                <a:gridCol w="884029"/>
              </a:tblGrid>
              <a:tr h="371647">
                <a:tc gridSpan="6">
                  <a:txBody>
                    <a:bodyPr/>
                    <a:lstStyle/>
                    <a:p>
                      <a:pPr algn="ctr">
                        <a:lnSpc>
                          <a:spcPct val="120000"/>
                        </a:lnSpc>
                        <a:spcAft>
                          <a:spcPts val="0"/>
                        </a:spcAft>
                      </a:pPr>
                      <a:r>
                        <a:rPr lang="" sz="1600" b="1" dirty="0" smtClean="0">
                          <a:effectLst/>
                          <a:latin typeface="Century Gothic" panose="020B0502020202020204" pitchFamily="34" charset="0"/>
                        </a:rPr>
                        <a:t>Cuadro </a:t>
                      </a:r>
                      <a:r>
                        <a:rPr lang="es-ES_tradnl" sz="1600" b="1" dirty="0" smtClean="0">
                          <a:effectLst/>
                          <a:latin typeface="Century Gothic" panose="020B0502020202020204" pitchFamily="34" charset="0"/>
                        </a:rPr>
                        <a:t>1</a:t>
                      </a:r>
                      <a:r>
                        <a:rPr lang="es-ES_tradnl" sz="1600" b="1" dirty="0">
                          <a:effectLst/>
                          <a:latin typeface="Century Gothic" panose="020B0502020202020204" pitchFamily="34" charset="0"/>
                        </a:rPr>
                        <a:t>. Nicaragua: </a:t>
                      </a:r>
                      <a:r>
                        <a:rPr lang="es-ES_tradnl" sz="1600" b="1" dirty="0" smtClean="0">
                          <a:effectLst/>
                          <a:latin typeface="Century Gothic" panose="020B0502020202020204" pitchFamily="34" charset="0"/>
                        </a:rPr>
                        <a:t>Supuestos Macroeconómicos</a:t>
                      </a:r>
                      <a:r>
                        <a:rPr lang="" sz="1600" b="1" dirty="0" smtClean="0">
                          <a:effectLst/>
                          <a:latin typeface="Century Gothic" panose="020B0502020202020204" pitchFamily="34" charset="0"/>
                        </a:rPr>
                        <a:t> 2013 - 2016</a:t>
                      </a:r>
                      <a:endParaRPr lang="es-ES" sz="1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2459">
                <a:tc>
                  <a:txBody>
                    <a:bodyPr/>
                    <a:lstStyle/>
                    <a:p>
                      <a:pPr algn="ctr">
                        <a:lnSpc>
                          <a:spcPct val="120000"/>
                        </a:lnSpc>
                        <a:spcAft>
                          <a:spcPts val="0"/>
                        </a:spcAft>
                      </a:pPr>
                      <a:r>
                        <a:rPr lang="es-ES_tradnl" sz="1050" b="1" dirty="0">
                          <a:effectLst/>
                          <a:latin typeface="Century Gothic" panose="020B0502020202020204" pitchFamily="34" charset="0"/>
                        </a:rPr>
                        <a:t>Concepto</a:t>
                      </a:r>
                      <a:endParaRPr lang="es-ES" sz="11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b="1" dirty="0">
                          <a:effectLst/>
                          <a:latin typeface="Century Gothic" panose="020B0502020202020204" pitchFamily="34" charset="0"/>
                        </a:rPr>
                        <a:t>2012</a:t>
                      </a:r>
                      <a:r>
                        <a:rPr lang="es-ES_tradnl" sz="1050" b="1" baseline="30000" dirty="0">
                          <a:effectLst/>
                          <a:latin typeface="Century Gothic" panose="020B0502020202020204" pitchFamily="34" charset="0"/>
                        </a:rPr>
                        <a:t>a</a:t>
                      </a:r>
                      <a:endParaRPr lang="es-ES" sz="11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b="1" dirty="0">
                          <a:effectLst/>
                          <a:latin typeface="Century Gothic" panose="020B0502020202020204" pitchFamily="34" charset="0"/>
                        </a:rPr>
                        <a:t>2013</a:t>
                      </a:r>
                      <a:r>
                        <a:rPr lang="es-ES_tradnl" sz="1050" b="1" baseline="30000" dirty="0">
                          <a:effectLst/>
                          <a:latin typeface="Century Gothic" panose="020B0502020202020204" pitchFamily="34" charset="0"/>
                        </a:rPr>
                        <a:t>b</a:t>
                      </a:r>
                      <a:endParaRPr lang="es-ES" sz="11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b="1" dirty="0">
                          <a:effectLst/>
                          <a:latin typeface="Century Gothic" panose="020B0502020202020204" pitchFamily="34" charset="0"/>
                        </a:rPr>
                        <a:t>2014</a:t>
                      </a:r>
                      <a:r>
                        <a:rPr lang="es-ES_tradnl" sz="1050" b="1" baseline="30000" dirty="0">
                          <a:effectLst/>
                          <a:latin typeface="Century Gothic" panose="020B0502020202020204" pitchFamily="34" charset="0"/>
                        </a:rPr>
                        <a:t>c</a:t>
                      </a:r>
                      <a:endParaRPr lang="es-ES" sz="11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b="1" dirty="0">
                          <a:effectLst/>
                          <a:latin typeface="Century Gothic" panose="020B0502020202020204" pitchFamily="34" charset="0"/>
                        </a:rPr>
                        <a:t>2015</a:t>
                      </a:r>
                      <a:r>
                        <a:rPr lang="es-ES_tradnl" sz="1050" b="1" baseline="30000" dirty="0">
                          <a:effectLst/>
                          <a:latin typeface="Century Gothic" panose="020B0502020202020204" pitchFamily="34" charset="0"/>
                        </a:rPr>
                        <a:t>c</a:t>
                      </a:r>
                      <a:endParaRPr lang="es-ES" sz="11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b="1" dirty="0">
                          <a:effectLst/>
                          <a:latin typeface="Century Gothic" panose="020B0502020202020204" pitchFamily="34" charset="0"/>
                        </a:rPr>
                        <a:t>2016</a:t>
                      </a:r>
                      <a:r>
                        <a:rPr lang="es-ES_tradnl" sz="1050" b="1" baseline="30000" dirty="0">
                          <a:effectLst/>
                          <a:latin typeface="Century Gothic" panose="020B0502020202020204" pitchFamily="34" charset="0"/>
                        </a:rPr>
                        <a:t>c</a:t>
                      </a:r>
                      <a:endParaRPr lang="es-ES" sz="11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r>
              <a:tr h="281597">
                <a:tc>
                  <a:txBody>
                    <a:bodyPr/>
                    <a:lstStyle/>
                    <a:p>
                      <a:pPr>
                        <a:lnSpc>
                          <a:spcPct val="120000"/>
                        </a:lnSpc>
                        <a:spcAft>
                          <a:spcPts val="0"/>
                        </a:spcAft>
                      </a:pPr>
                      <a:r>
                        <a:rPr lang="es-ES_tradnl" sz="1050">
                          <a:effectLst/>
                          <a:latin typeface="Century Gothic" panose="020B0502020202020204" pitchFamily="34" charset="0"/>
                        </a:rPr>
                        <a:t>PIB (millones de C$ corrientes) </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algn="r" defTabSz="914400" rtl="0" eaLnBrk="1" fontAlgn="b" latinLnBrk="0" hangingPunct="1">
                        <a:lnSpc>
                          <a:spcPct val="120000"/>
                        </a:lnSpc>
                        <a:spcAft>
                          <a:spcPts val="0"/>
                        </a:spcAft>
                      </a:pPr>
                      <a:r>
                        <a:rPr lang="es-ES" sz="1050" kern="1200" dirty="0" smtClean="0">
                          <a:solidFill>
                            <a:schemeClr val="tx1"/>
                          </a:solidFill>
                          <a:effectLst/>
                          <a:latin typeface="Century Gothic" panose="020B0502020202020204" pitchFamily="34" charset="0"/>
                          <a:ea typeface="+mn-ea"/>
                          <a:cs typeface="+mn-cs"/>
                        </a:rPr>
                        <a:t>247,421.0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c>
                  <a:txBody>
                    <a:bodyPr/>
                    <a:lstStyle/>
                    <a:p>
                      <a:pPr marL="0" algn="r" defTabSz="914400" rtl="0" eaLnBrk="1" fontAlgn="b" latinLnBrk="0" hangingPunct="1">
                        <a:lnSpc>
                          <a:spcPct val="120000"/>
                        </a:lnSpc>
                        <a:spcAft>
                          <a:spcPts val="0"/>
                        </a:spcAft>
                      </a:pPr>
                      <a:r>
                        <a:rPr lang="es-ES" sz="1050" kern="1200" dirty="0">
                          <a:solidFill>
                            <a:schemeClr val="tx1"/>
                          </a:solidFill>
                          <a:effectLst/>
                          <a:latin typeface="Century Gothic" panose="020B0502020202020204" pitchFamily="34" charset="0"/>
                          <a:ea typeface="+mn-ea"/>
                          <a:cs typeface="+mn-cs"/>
                        </a:rPr>
                        <a:t>      276,250.7   </a:t>
                      </a:r>
                    </a:p>
                  </a:txBody>
                  <a:tcPr marL="7620" marR="7620" marT="7620" marB="0" anchor="ctr"/>
                </a:tc>
                <a:tc>
                  <a:txBody>
                    <a:bodyPr/>
                    <a:lstStyle/>
                    <a:p>
                      <a:pPr marL="0" algn="r" defTabSz="914400" rtl="0" eaLnBrk="1" fontAlgn="b" latinLnBrk="0" hangingPunct="1">
                        <a:lnSpc>
                          <a:spcPct val="120000"/>
                        </a:lnSpc>
                        <a:spcAft>
                          <a:spcPts val="0"/>
                        </a:spcAft>
                      </a:pPr>
                      <a:r>
                        <a:rPr lang="es-ES" sz="1050" kern="1200" dirty="0">
                          <a:solidFill>
                            <a:schemeClr val="tx1"/>
                          </a:solidFill>
                          <a:effectLst/>
                          <a:latin typeface="Century Gothic" panose="020B0502020202020204" pitchFamily="34" charset="0"/>
                          <a:ea typeface="+mn-ea"/>
                          <a:cs typeface="+mn-cs"/>
                        </a:rPr>
                        <a:t>      306,212.2   </a:t>
                      </a:r>
                    </a:p>
                  </a:txBody>
                  <a:tcPr marL="7620" marR="7620" marT="7620" marB="0" anchor="ctr"/>
                </a:tc>
                <a:tc>
                  <a:txBody>
                    <a:bodyPr/>
                    <a:lstStyle/>
                    <a:p>
                      <a:pPr marL="0" algn="r" defTabSz="914400" rtl="0" eaLnBrk="1" fontAlgn="b" latinLnBrk="0" hangingPunct="1">
                        <a:lnSpc>
                          <a:spcPct val="120000"/>
                        </a:lnSpc>
                        <a:spcAft>
                          <a:spcPts val="0"/>
                        </a:spcAft>
                      </a:pPr>
                      <a:r>
                        <a:rPr lang="es-ES" sz="1050" kern="1200" dirty="0">
                          <a:solidFill>
                            <a:schemeClr val="tx1"/>
                          </a:solidFill>
                          <a:effectLst/>
                          <a:latin typeface="Century Gothic" panose="020B0502020202020204" pitchFamily="34" charset="0"/>
                          <a:ea typeface="+mn-ea"/>
                          <a:cs typeface="+mn-cs"/>
                        </a:rPr>
                        <a:t>      343,129.5   </a:t>
                      </a:r>
                    </a:p>
                  </a:txBody>
                  <a:tcPr marL="7620" marR="7620" marT="7620" marB="0" anchor="ctr"/>
                </a:tc>
                <a:tc>
                  <a:txBody>
                    <a:bodyPr/>
                    <a:lstStyle/>
                    <a:p>
                      <a:pPr marL="0" algn="r" defTabSz="914400" rtl="0" eaLnBrk="1" fontAlgn="b" latinLnBrk="0" hangingPunct="1">
                        <a:lnSpc>
                          <a:spcPct val="120000"/>
                        </a:lnSpc>
                        <a:spcAft>
                          <a:spcPts val="0"/>
                        </a:spcAft>
                      </a:pPr>
                      <a:r>
                        <a:rPr lang="es-ES" sz="1050" kern="1200" dirty="0">
                          <a:solidFill>
                            <a:schemeClr val="tx1"/>
                          </a:solidFill>
                          <a:effectLst/>
                          <a:latin typeface="Century Gothic" panose="020B0502020202020204" pitchFamily="34" charset="0"/>
                          <a:ea typeface="+mn-ea"/>
                          <a:cs typeface="+mn-cs"/>
                        </a:rPr>
                        <a:t>      384,072.8   </a:t>
                      </a:r>
                    </a:p>
                  </a:txBody>
                  <a:tcPr marL="7620" marR="7620" marT="7620" marB="0" anchor="ctr"/>
                </a:tc>
              </a:tr>
              <a:tr h="278252">
                <a:tc>
                  <a:txBody>
                    <a:bodyPr/>
                    <a:lstStyle/>
                    <a:p>
                      <a:pPr>
                        <a:lnSpc>
                          <a:spcPct val="120000"/>
                        </a:lnSpc>
                        <a:spcAft>
                          <a:spcPts val="0"/>
                        </a:spcAft>
                      </a:pPr>
                      <a:r>
                        <a:rPr lang="es-ES_tradnl" sz="1050">
                          <a:effectLst/>
                          <a:latin typeface="Century Gothic" panose="020B0502020202020204" pitchFamily="34" charset="0"/>
                        </a:rPr>
                        <a:t>PIB (tasas de crecimiento nominal)</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fontAlgn="b"/>
                      <a:r>
                        <a:rPr lang="es-ES" sz="1050" kern="1200" dirty="0" smtClean="0">
                          <a:solidFill>
                            <a:schemeClr val="tx1"/>
                          </a:solidFill>
                          <a:effectLst/>
                          <a:latin typeface="Century Gothic" panose="020B0502020202020204" pitchFamily="34" charset="0"/>
                          <a:ea typeface="+mn-ea"/>
                          <a:cs typeface="+mn-cs"/>
                        </a:rPr>
                        <a:t>14.5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c>
                  <a:txBody>
                    <a:bodyPr/>
                    <a:lstStyle/>
                    <a:p>
                      <a:pPr algn="l" fontAlgn="b"/>
                      <a:r>
                        <a:rPr lang="es-ES" sz="1050" kern="1200" dirty="0">
                          <a:solidFill>
                            <a:schemeClr val="tx1"/>
                          </a:solidFill>
                          <a:effectLst/>
                          <a:latin typeface="Century Gothic" panose="020B0502020202020204" pitchFamily="34" charset="0"/>
                          <a:ea typeface="+mn-ea"/>
                          <a:cs typeface="+mn-cs"/>
                        </a:rPr>
                        <a:t>                11.7   </a:t>
                      </a:r>
                    </a:p>
                  </a:txBody>
                  <a:tcPr marL="7620" marR="7620" marT="7620" marB="0" anchor="ctr"/>
                </a:tc>
                <a:tc>
                  <a:txBody>
                    <a:bodyPr/>
                    <a:lstStyle/>
                    <a:p>
                      <a:pPr algn="l" fontAlgn="b"/>
                      <a:r>
                        <a:rPr lang="es-ES" sz="1050" kern="1200" dirty="0">
                          <a:solidFill>
                            <a:schemeClr val="tx1"/>
                          </a:solidFill>
                          <a:effectLst/>
                          <a:latin typeface="Century Gothic" panose="020B0502020202020204" pitchFamily="34" charset="0"/>
                          <a:ea typeface="+mn-ea"/>
                          <a:cs typeface="+mn-cs"/>
                        </a:rPr>
                        <a:t>                10.8   </a:t>
                      </a:r>
                    </a:p>
                  </a:txBody>
                  <a:tcPr marL="7620" marR="7620" marT="7620" marB="0" anchor="ctr"/>
                </a:tc>
                <a:tc>
                  <a:txBody>
                    <a:bodyPr/>
                    <a:lstStyle/>
                    <a:p>
                      <a:pPr algn="l" fontAlgn="b"/>
                      <a:r>
                        <a:rPr lang="es-ES" sz="1050" kern="1200" dirty="0">
                          <a:solidFill>
                            <a:schemeClr val="tx1"/>
                          </a:solidFill>
                          <a:effectLst/>
                          <a:latin typeface="Century Gothic" panose="020B0502020202020204" pitchFamily="34" charset="0"/>
                          <a:ea typeface="+mn-ea"/>
                          <a:cs typeface="+mn-cs"/>
                        </a:rPr>
                        <a:t>                12.1   </a:t>
                      </a:r>
                    </a:p>
                  </a:txBody>
                  <a:tcPr marL="7620" marR="7620" marT="7620" marB="0" anchor="ctr"/>
                </a:tc>
                <a:tc>
                  <a:txBody>
                    <a:bodyPr/>
                    <a:lstStyle/>
                    <a:p>
                      <a:pPr algn="l" fontAlgn="b"/>
                      <a:r>
                        <a:rPr lang="es-ES" sz="1050" kern="1200" dirty="0">
                          <a:solidFill>
                            <a:schemeClr val="tx1"/>
                          </a:solidFill>
                          <a:effectLst/>
                          <a:latin typeface="Century Gothic" panose="020B0502020202020204" pitchFamily="34" charset="0"/>
                          <a:ea typeface="+mn-ea"/>
                          <a:cs typeface="+mn-cs"/>
                        </a:rPr>
                        <a:t>                11.9   </a:t>
                      </a:r>
                    </a:p>
                  </a:txBody>
                  <a:tcPr marL="7620" marR="7620" marT="7620" marB="0" anchor="ctr"/>
                </a:tc>
              </a:tr>
              <a:tr h="271817">
                <a:tc>
                  <a:txBody>
                    <a:bodyPr/>
                    <a:lstStyle/>
                    <a:p>
                      <a:pPr>
                        <a:lnSpc>
                          <a:spcPct val="120000"/>
                        </a:lnSpc>
                        <a:spcAft>
                          <a:spcPts val="0"/>
                        </a:spcAft>
                      </a:pPr>
                      <a:r>
                        <a:rPr lang="es-ES_tradnl" sz="1050">
                          <a:effectLst/>
                          <a:latin typeface="Century Gothic" panose="020B0502020202020204" pitchFamily="34" charset="0"/>
                        </a:rPr>
                        <a:t>PIB (tasas de crecimiento real)</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5.2</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4.2</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u="sng" dirty="0">
                          <a:effectLst/>
                          <a:latin typeface="Century Gothic" panose="020B0502020202020204" pitchFamily="34" charset="0"/>
                        </a:rPr>
                        <a:t>4.5</a:t>
                      </a:r>
                      <a:endParaRPr lang="es-ES" sz="1100" u="sng"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4.7</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5.0</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r>
              <a:tr h="265382">
                <a:tc>
                  <a:txBody>
                    <a:bodyPr/>
                    <a:lstStyle/>
                    <a:p>
                      <a:pPr>
                        <a:lnSpc>
                          <a:spcPct val="120000"/>
                        </a:lnSpc>
                        <a:spcAft>
                          <a:spcPts val="0"/>
                        </a:spcAft>
                      </a:pPr>
                      <a:r>
                        <a:rPr lang="es-ES_tradnl" sz="1050">
                          <a:effectLst/>
                          <a:latin typeface="Century Gothic" panose="020B0502020202020204" pitchFamily="34" charset="0"/>
                        </a:rPr>
                        <a:t>Inflación anual promedio (variación anual IPC06)</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6.6</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 sz="1050" dirty="0" smtClean="0">
                          <a:effectLst/>
                          <a:latin typeface="Century Gothic" panose="020B0502020202020204" pitchFamily="34" charset="0"/>
                        </a:rPr>
                        <a:t>7</a:t>
                      </a:r>
                      <a:r>
                        <a:rPr lang="es-ES_tradnl" sz="1050" dirty="0" smtClean="0">
                          <a:effectLst/>
                          <a:latin typeface="Century Gothic" panose="020B0502020202020204" pitchFamily="34" charset="0"/>
                        </a:rPr>
                        <a:t>.</a:t>
                      </a:r>
                      <a:r>
                        <a:rPr lang="" sz="1050" dirty="0" smtClean="0">
                          <a:effectLst/>
                          <a:latin typeface="Century Gothic" panose="020B0502020202020204" pitchFamily="34" charset="0"/>
                        </a:rPr>
                        <a:t>2</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smtClean="0">
                          <a:effectLst/>
                          <a:latin typeface="Century Gothic" panose="020B0502020202020204" pitchFamily="34" charset="0"/>
                        </a:rPr>
                        <a:t>7.</a:t>
                      </a:r>
                      <a:r>
                        <a:rPr lang="" sz="1050" dirty="0" smtClean="0">
                          <a:effectLst/>
                          <a:latin typeface="Century Gothic" panose="020B0502020202020204" pitchFamily="34" charset="0"/>
                        </a:rPr>
                        <a:t>1</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7,0</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 sz="1050" dirty="0" smtClean="0">
                          <a:effectLst/>
                          <a:latin typeface="Century Gothic" panose="020B0502020202020204" pitchFamily="34" charset="0"/>
                        </a:rPr>
                        <a:t>7</a:t>
                      </a:r>
                      <a:r>
                        <a:rPr lang="es-ES_tradnl" sz="1050" dirty="0" smtClean="0">
                          <a:effectLst/>
                          <a:latin typeface="Century Gothic" panose="020B0502020202020204" pitchFamily="34" charset="0"/>
                        </a:rPr>
                        <a:t>,</a:t>
                      </a:r>
                      <a:r>
                        <a:rPr lang="" sz="1050" dirty="0" smtClean="0">
                          <a:effectLst/>
                          <a:latin typeface="Century Gothic" panose="020B0502020202020204" pitchFamily="34" charset="0"/>
                        </a:rPr>
                        <a:t>0</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r>
              <a:tr h="264669">
                <a:tc>
                  <a:txBody>
                    <a:bodyPr/>
                    <a:lstStyle/>
                    <a:p>
                      <a:pPr>
                        <a:lnSpc>
                          <a:spcPct val="120000"/>
                        </a:lnSpc>
                        <a:spcAft>
                          <a:spcPts val="0"/>
                        </a:spcAft>
                      </a:pPr>
                      <a:r>
                        <a:rPr lang="es-ES_tradnl" sz="1050">
                          <a:effectLst/>
                          <a:latin typeface="Century Gothic" panose="020B0502020202020204" pitchFamily="34" charset="0"/>
                        </a:rPr>
                        <a:t>Ingresos Gobierno Central (millones de córdobas)</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fontAlgn="b"/>
                      <a:r>
                        <a:rPr lang="es-ES" sz="1050" kern="1200" dirty="0">
                          <a:solidFill>
                            <a:schemeClr val="tx1"/>
                          </a:solidFill>
                          <a:effectLst/>
                          <a:latin typeface="Century Gothic" panose="020B0502020202020204" pitchFamily="34" charset="0"/>
                          <a:ea typeface="+mn-ea"/>
                          <a:cs typeface="+mn-cs"/>
                        </a:rPr>
                        <a:t>      40,729.5   </a:t>
                      </a:r>
                    </a:p>
                  </a:txBody>
                  <a:tcPr marL="7620" marR="7620" marT="7620" marB="0" anchor="ctr"/>
                </a:tc>
                <a:tc>
                  <a:txBody>
                    <a:bodyPr/>
                    <a:lstStyle/>
                    <a:p>
                      <a:pPr algn="r" fontAlgn="b"/>
                      <a:r>
                        <a:rPr lang="es-ES" sz="1050" kern="1200" dirty="0">
                          <a:solidFill>
                            <a:schemeClr val="tx1"/>
                          </a:solidFill>
                          <a:effectLst/>
                          <a:latin typeface="Century Gothic" panose="020B0502020202020204" pitchFamily="34" charset="0"/>
                          <a:ea typeface="+mn-ea"/>
                          <a:cs typeface="+mn-cs"/>
                        </a:rPr>
                        <a:t>      46,261.7   </a:t>
                      </a:r>
                    </a:p>
                  </a:txBody>
                  <a:tcPr marL="7620" marR="7620" marT="7620" marB="0" anchor="ctr"/>
                </a:tc>
                <a:tc>
                  <a:txBody>
                    <a:bodyPr/>
                    <a:lstStyle/>
                    <a:p>
                      <a:pPr algn="r" fontAlgn="b"/>
                      <a:r>
                        <a:rPr lang="es-ES" sz="1050" kern="1200" dirty="0">
                          <a:solidFill>
                            <a:schemeClr val="tx1"/>
                          </a:solidFill>
                          <a:effectLst/>
                          <a:latin typeface="Century Gothic" panose="020B0502020202020204" pitchFamily="34" charset="0"/>
                          <a:ea typeface="+mn-ea"/>
                          <a:cs typeface="+mn-cs"/>
                        </a:rPr>
                        <a:t>      52,081.5   </a:t>
                      </a:r>
                    </a:p>
                  </a:txBody>
                  <a:tcPr marL="7620" marR="7620" marT="7620" marB="0" anchor="ctr"/>
                </a:tc>
                <a:tc>
                  <a:txBody>
                    <a:bodyPr/>
                    <a:lstStyle/>
                    <a:p>
                      <a:pPr algn="r" fontAlgn="b"/>
                      <a:r>
                        <a:rPr lang="es-ES" sz="1050" kern="1200" dirty="0">
                          <a:solidFill>
                            <a:schemeClr val="tx1"/>
                          </a:solidFill>
                          <a:effectLst/>
                          <a:latin typeface="Century Gothic" panose="020B0502020202020204" pitchFamily="34" charset="0"/>
                          <a:ea typeface="+mn-ea"/>
                          <a:cs typeface="+mn-cs"/>
                        </a:rPr>
                        <a:t>     60,080.7   </a:t>
                      </a:r>
                    </a:p>
                  </a:txBody>
                  <a:tcPr marL="7620" marR="7620" marT="7620" marB="0" anchor="ctr"/>
                </a:tc>
                <a:tc>
                  <a:txBody>
                    <a:bodyPr/>
                    <a:lstStyle/>
                    <a:p>
                      <a:pPr algn="r" fontAlgn="b"/>
                      <a:r>
                        <a:rPr lang="es-ES" sz="1050" kern="1200" dirty="0" smtClean="0">
                          <a:solidFill>
                            <a:schemeClr val="tx1"/>
                          </a:solidFill>
                          <a:effectLst/>
                          <a:latin typeface="Century Gothic" panose="020B0502020202020204" pitchFamily="34" charset="0"/>
                          <a:ea typeface="+mn-ea"/>
                          <a:cs typeface="+mn-cs"/>
                        </a:rPr>
                        <a:t>67,481.0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r>
              <a:tr h="288032">
                <a:tc>
                  <a:txBody>
                    <a:bodyPr/>
                    <a:lstStyle/>
                    <a:p>
                      <a:pPr>
                        <a:lnSpc>
                          <a:spcPct val="120000"/>
                        </a:lnSpc>
                        <a:spcAft>
                          <a:spcPts val="0"/>
                        </a:spcAft>
                      </a:pPr>
                      <a:r>
                        <a:rPr lang="es-ES_tradnl" sz="1050">
                          <a:effectLst/>
                          <a:latin typeface="Century Gothic" panose="020B0502020202020204" pitchFamily="34" charset="0"/>
                        </a:rPr>
                        <a:t>Gastos Gobierno Central (millones de córdobas)</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fontAlgn="b"/>
                      <a:r>
                        <a:rPr lang="es-ES" sz="1050" kern="1200" dirty="0">
                          <a:solidFill>
                            <a:schemeClr val="tx1"/>
                          </a:solidFill>
                          <a:effectLst/>
                          <a:latin typeface="Century Gothic" panose="020B0502020202020204" pitchFamily="34" charset="0"/>
                          <a:ea typeface="+mn-ea"/>
                          <a:cs typeface="+mn-cs"/>
                        </a:rPr>
                        <a:t>      42,490.7   </a:t>
                      </a:r>
                    </a:p>
                  </a:txBody>
                  <a:tcPr marL="7620" marR="7620" marT="7620" marB="0" anchor="ctr"/>
                </a:tc>
                <a:tc>
                  <a:txBody>
                    <a:bodyPr/>
                    <a:lstStyle/>
                    <a:p>
                      <a:pPr algn="r" fontAlgn="b"/>
                      <a:r>
                        <a:rPr lang="es-ES" sz="1050" kern="1200">
                          <a:solidFill>
                            <a:schemeClr val="tx1"/>
                          </a:solidFill>
                          <a:effectLst/>
                          <a:latin typeface="Century Gothic" panose="020B0502020202020204" pitchFamily="34" charset="0"/>
                          <a:ea typeface="+mn-ea"/>
                          <a:cs typeface="+mn-cs"/>
                        </a:rPr>
                        <a:t>     48,404.4   </a:t>
                      </a:r>
                    </a:p>
                  </a:txBody>
                  <a:tcPr marL="7620" marR="7620" marT="7620" marB="0" anchor="ctr"/>
                </a:tc>
                <a:tc>
                  <a:txBody>
                    <a:bodyPr/>
                    <a:lstStyle/>
                    <a:p>
                      <a:pPr algn="r" fontAlgn="b"/>
                      <a:r>
                        <a:rPr lang="es-ES" sz="1050" kern="1200">
                          <a:solidFill>
                            <a:schemeClr val="tx1"/>
                          </a:solidFill>
                          <a:effectLst/>
                          <a:latin typeface="Century Gothic" panose="020B0502020202020204" pitchFamily="34" charset="0"/>
                          <a:ea typeface="+mn-ea"/>
                          <a:cs typeface="+mn-cs"/>
                        </a:rPr>
                        <a:t>     55,781.0   </a:t>
                      </a:r>
                    </a:p>
                  </a:txBody>
                  <a:tcPr marL="7620" marR="7620" marT="7620" marB="0" anchor="ctr"/>
                </a:tc>
                <a:tc>
                  <a:txBody>
                    <a:bodyPr/>
                    <a:lstStyle/>
                    <a:p>
                      <a:pPr algn="r" fontAlgn="b"/>
                      <a:r>
                        <a:rPr lang="es-ES" sz="1050" kern="1200" dirty="0">
                          <a:solidFill>
                            <a:schemeClr val="tx1"/>
                          </a:solidFill>
                          <a:effectLst/>
                          <a:latin typeface="Century Gothic" panose="020B0502020202020204" pitchFamily="34" charset="0"/>
                          <a:ea typeface="+mn-ea"/>
                          <a:cs typeface="+mn-cs"/>
                        </a:rPr>
                        <a:t>     65,251.1   </a:t>
                      </a:r>
                    </a:p>
                  </a:txBody>
                  <a:tcPr marL="7620" marR="7620" marT="7620" marB="0" anchor="ctr"/>
                </a:tc>
                <a:tc>
                  <a:txBody>
                    <a:bodyPr/>
                    <a:lstStyle/>
                    <a:p>
                      <a:pPr algn="r" fontAlgn="b"/>
                      <a:r>
                        <a:rPr lang="es-ES" sz="1050" kern="1200" dirty="0">
                          <a:solidFill>
                            <a:schemeClr val="tx1"/>
                          </a:solidFill>
                          <a:effectLst/>
                          <a:latin typeface="Century Gothic" panose="020B0502020202020204" pitchFamily="34" charset="0"/>
                          <a:ea typeface="+mn-ea"/>
                          <a:cs typeface="+mn-cs"/>
                        </a:rPr>
                        <a:t>      75,111.8   </a:t>
                      </a:r>
                    </a:p>
                  </a:txBody>
                  <a:tcPr marL="7620" marR="7620" marT="7620" marB="0" anchor="ctr"/>
                </a:tc>
              </a:tr>
              <a:tr h="288032">
                <a:tc>
                  <a:txBody>
                    <a:bodyPr/>
                    <a:lstStyle/>
                    <a:p>
                      <a:pPr algn="l">
                        <a:lnSpc>
                          <a:spcPct val="120000"/>
                        </a:lnSpc>
                        <a:spcAft>
                          <a:spcPts val="0"/>
                        </a:spcAft>
                      </a:pPr>
                      <a:r>
                        <a:rPr lang="es-ES_tradnl" sz="1050" kern="1200" dirty="0">
                          <a:solidFill>
                            <a:schemeClr val="tx1"/>
                          </a:solidFill>
                          <a:effectLst/>
                          <a:latin typeface="Century Gothic" panose="020B0502020202020204" pitchFamily="34" charset="0"/>
                          <a:ea typeface="+mn-ea"/>
                          <a:cs typeface="+mn-cs"/>
                        </a:rPr>
                        <a:t>Déficit Fiscal a/d (millones de córdobas)</a:t>
                      </a:r>
                      <a:endParaRPr lang="es-ES" sz="1050" kern="1200" dirty="0">
                        <a:solidFill>
                          <a:schemeClr val="tx1"/>
                        </a:solidFill>
                        <a:effectLst/>
                        <a:latin typeface="Century Gothic" panose="020B0502020202020204" pitchFamily="34" charset="0"/>
                        <a:ea typeface="+mn-ea"/>
                        <a:cs typeface="+mn-cs"/>
                      </a:endParaRPr>
                    </a:p>
                  </a:txBody>
                  <a:tcPr marL="44450" marR="44450" marT="0" marB="0" anchor="ctr"/>
                </a:tc>
                <a:tc>
                  <a:txBody>
                    <a:bodyPr/>
                    <a:lstStyle/>
                    <a:p>
                      <a:pPr algn="r" fontAlgn="b"/>
                      <a:r>
                        <a:rPr lang="es-ES" sz="1050" kern="1200" dirty="0" smtClean="0">
                          <a:solidFill>
                            <a:schemeClr val="tx1"/>
                          </a:solidFill>
                          <a:effectLst/>
                          <a:latin typeface="Century Gothic" panose="020B0502020202020204" pitchFamily="34" charset="0"/>
                          <a:ea typeface="+mn-ea"/>
                          <a:cs typeface="+mn-cs"/>
                        </a:rPr>
                        <a:t>1,761.2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c>
                  <a:txBody>
                    <a:bodyPr/>
                    <a:lstStyle/>
                    <a:p>
                      <a:pPr algn="r" fontAlgn="b"/>
                      <a:r>
                        <a:rPr lang="es-ES" sz="1050" kern="1200" dirty="0" smtClean="0">
                          <a:solidFill>
                            <a:schemeClr val="tx1"/>
                          </a:solidFill>
                          <a:effectLst/>
                          <a:latin typeface="Century Gothic" panose="020B0502020202020204" pitchFamily="34" charset="0"/>
                          <a:ea typeface="+mn-ea"/>
                          <a:cs typeface="+mn-cs"/>
                        </a:rPr>
                        <a:t>2,142.7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c>
                  <a:txBody>
                    <a:bodyPr/>
                    <a:lstStyle/>
                    <a:p>
                      <a:pPr algn="r" fontAlgn="b"/>
                      <a:r>
                        <a:rPr lang="es-ES" sz="1050" kern="1200" dirty="0" smtClean="0">
                          <a:solidFill>
                            <a:schemeClr val="tx1"/>
                          </a:solidFill>
                          <a:effectLst/>
                          <a:latin typeface="Century Gothic" panose="020B0502020202020204" pitchFamily="34" charset="0"/>
                          <a:ea typeface="+mn-ea"/>
                          <a:cs typeface="+mn-cs"/>
                        </a:rPr>
                        <a:t>3,699.5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c>
                  <a:txBody>
                    <a:bodyPr/>
                    <a:lstStyle/>
                    <a:p>
                      <a:pPr algn="r" fontAlgn="b"/>
                      <a:r>
                        <a:rPr lang="es-ES" sz="1050" kern="1200" dirty="0" smtClean="0">
                          <a:solidFill>
                            <a:schemeClr val="tx1"/>
                          </a:solidFill>
                          <a:effectLst/>
                          <a:latin typeface="Century Gothic" panose="020B0502020202020204" pitchFamily="34" charset="0"/>
                          <a:ea typeface="+mn-ea"/>
                          <a:cs typeface="+mn-cs"/>
                        </a:rPr>
                        <a:t>    5,170.4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c>
                  <a:txBody>
                    <a:bodyPr/>
                    <a:lstStyle/>
                    <a:p>
                      <a:pPr algn="r" fontAlgn="b"/>
                      <a:r>
                        <a:rPr lang="es-ES" sz="1050" kern="1200" dirty="0" smtClean="0">
                          <a:solidFill>
                            <a:schemeClr val="tx1"/>
                          </a:solidFill>
                          <a:effectLst/>
                          <a:latin typeface="Century Gothic" panose="020B0502020202020204" pitchFamily="34" charset="0"/>
                          <a:ea typeface="+mn-ea"/>
                          <a:cs typeface="+mn-cs"/>
                        </a:rPr>
                        <a:t>7,630.8   </a:t>
                      </a:r>
                      <a:endParaRPr lang="es-ES" sz="1050" kern="1200" dirty="0">
                        <a:solidFill>
                          <a:schemeClr val="tx1"/>
                        </a:solidFill>
                        <a:effectLst/>
                        <a:latin typeface="Century Gothic" panose="020B0502020202020204" pitchFamily="34" charset="0"/>
                        <a:ea typeface="+mn-ea"/>
                        <a:cs typeface="+mn-cs"/>
                      </a:endParaRPr>
                    </a:p>
                  </a:txBody>
                  <a:tcPr marL="7620" marR="7620" marT="7620" marB="0" anchor="ctr"/>
                </a:tc>
              </a:tr>
              <a:tr h="288032">
                <a:tc>
                  <a:txBody>
                    <a:bodyPr/>
                    <a:lstStyle/>
                    <a:p>
                      <a:pPr>
                        <a:lnSpc>
                          <a:spcPct val="120000"/>
                        </a:lnSpc>
                        <a:spcAft>
                          <a:spcPts val="0"/>
                        </a:spcAft>
                      </a:pPr>
                      <a:r>
                        <a:rPr lang="es-ES_tradnl" sz="1050">
                          <a:effectLst/>
                          <a:latin typeface="Century Gothic" panose="020B0502020202020204" pitchFamily="34" charset="0"/>
                        </a:rPr>
                        <a:t>Tipo de cambio oficial promedio (C$ x US$)</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23.5</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24.7</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26,0</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27.3</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28.6</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r>
              <a:tr h="288032">
                <a:tc>
                  <a:txBody>
                    <a:bodyPr/>
                    <a:lstStyle/>
                    <a:p>
                      <a:pPr>
                        <a:lnSpc>
                          <a:spcPct val="120000"/>
                        </a:lnSpc>
                        <a:spcAft>
                          <a:spcPts val="0"/>
                        </a:spcAft>
                      </a:pPr>
                      <a:r>
                        <a:rPr lang="es-ES_tradnl" sz="1050">
                          <a:effectLst/>
                          <a:latin typeface="Century Gothic" panose="020B0502020202020204" pitchFamily="34" charset="0"/>
                        </a:rPr>
                        <a:t>Población (miles de habitantes)*</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6,071.0</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n.d.</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6,109.10</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6,180.40</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6,252.50</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r>
              <a:tr h="288032">
                <a:tc>
                  <a:txBody>
                    <a:bodyPr/>
                    <a:lstStyle/>
                    <a:p>
                      <a:pPr>
                        <a:lnSpc>
                          <a:spcPct val="120000"/>
                        </a:lnSpc>
                        <a:spcAft>
                          <a:spcPts val="0"/>
                        </a:spcAft>
                      </a:pPr>
                      <a:r>
                        <a:rPr lang="es-ES_tradnl" sz="1050">
                          <a:effectLst/>
                          <a:latin typeface="Century Gothic" panose="020B0502020202020204" pitchFamily="34" charset="0"/>
                        </a:rPr>
                        <a:t>Precio del petróleo (US$ por barril</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101.9</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103.7</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98.7</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a:effectLst/>
                          <a:latin typeface="Century Gothic" panose="020B0502020202020204" pitchFamily="34" charset="0"/>
                        </a:rPr>
                        <a:t>94.4</a:t>
                      </a:r>
                      <a:endParaRPr lang="es-ES" sz="11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20000"/>
                        </a:lnSpc>
                        <a:spcAft>
                          <a:spcPts val="0"/>
                        </a:spcAft>
                      </a:pPr>
                      <a:r>
                        <a:rPr lang="es-ES_tradnl" sz="1050" dirty="0">
                          <a:effectLst/>
                          <a:latin typeface="Century Gothic" panose="020B0502020202020204" pitchFamily="34" charset="0"/>
                        </a:rPr>
                        <a:t>91.4</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r>
              <a:tr h="872767">
                <a:tc gridSpan="6">
                  <a:txBody>
                    <a:bodyPr/>
                    <a:lstStyle/>
                    <a:p>
                      <a:pPr>
                        <a:lnSpc>
                          <a:spcPct val="120000"/>
                        </a:lnSpc>
                        <a:spcAft>
                          <a:spcPts val="0"/>
                        </a:spcAft>
                      </a:pPr>
                      <a:r>
                        <a:rPr lang="es-ES_tradnl" sz="900" dirty="0">
                          <a:effectLst/>
                          <a:latin typeface="Century Gothic" panose="020B0502020202020204" pitchFamily="34" charset="0"/>
                        </a:rPr>
                        <a:t>a: </a:t>
                      </a:r>
                      <a:r>
                        <a:rPr lang="es-ES_tradnl" sz="900" dirty="0" smtClean="0">
                          <a:effectLst/>
                          <a:latin typeface="Century Gothic" panose="020B0502020202020204" pitchFamily="34" charset="0"/>
                        </a:rPr>
                        <a:t>observado</a:t>
                      </a:r>
                      <a:r>
                        <a:rPr lang="" sz="900" dirty="0" smtClean="0">
                          <a:effectLst/>
                          <a:latin typeface="Century Gothic" panose="020B0502020202020204" pitchFamily="34" charset="0"/>
                        </a:rPr>
                        <a:t>; </a:t>
                      </a:r>
                      <a:r>
                        <a:rPr lang="es-ES_tradnl" sz="900" dirty="0" smtClean="0">
                          <a:effectLst/>
                          <a:latin typeface="Century Gothic" panose="020B0502020202020204" pitchFamily="34" charset="0"/>
                        </a:rPr>
                        <a:t>b</a:t>
                      </a:r>
                      <a:r>
                        <a:rPr lang="es-ES_tradnl" sz="900" dirty="0">
                          <a:effectLst/>
                          <a:latin typeface="Century Gothic" panose="020B0502020202020204" pitchFamily="34" charset="0"/>
                        </a:rPr>
                        <a:t>: estimado en base </a:t>
                      </a:r>
                      <a:r>
                        <a:rPr lang="" sz="900" dirty="0" smtClean="0">
                          <a:effectLst/>
                          <a:latin typeface="Century Gothic" panose="020B0502020202020204" pitchFamily="34" charset="0"/>
                        </a:rPr>
                        <a:t>presupuesto modificado </a:t>
                      </a:r>
                      <a:r>
                        <a:rPr lang="es-ES_tradnl" sz="900" dirty="0" smtClean="0">
                          <a:effectLst/>
                          <a:latin typeface="Century Gothic" panose="020B0502020202020204" pitchFamily="34" charset="0"/>
                        </a:rPr>
                        <a:t>2013</a:t>
                      </a:r>
                      <a:r>
                        <a:rPr lang="" sz="900" dirty="0" smtClean="0">
                          <a:effectLst/>
                          <a:latin typeface="Century Gothic" panose="020B0502020202020204" pitchFamily="34" charset="0"/>
                        </a:rPr>
                        <a:t>; </a:t>
                      </a:r>
                      <a:r>
                        <a:rPr lang="es-ES_tradnl" sz="900" dirty="0" smtClean="0">
                          <a:effectLst/>
                          <a:latin typeface="Century Gothic" panose="020B0502020202020204" pitchFamily="34" charset="0"/>
                        </a:rPr>
                        <a:t>c</a:t>
                      </a:r>
                      <a:r>
                        <a:rPr lang="es-ES_tradnl" sz="900" dirty="0">
                          <a:effectLst/>
                          <a:latin typeface="Century Gothic" panose="020B0502020202020204" pitchFamily="34" charset="0"/>
                        </a:rPr>
                        <a:t>: pronóstico tomado del </a:t>
                      </a:r>
                      <a:r>
                        <a:rPr lang="" sz="900" dirty="0" smtClean="0">
                          <a:effectLst/>
                          <a:latin typeface="Century Gothic" panose="020B0502020202020204" pitchFamily="34" charset="0"/>
                        </a:rPr>
                        <a:t>MPMP 2014 - 2017.</a:t>
                      </a:r>
                      <a:endParaRPr lang="es-ES" sz="1100" dirty="0">
                        <a:effectLst/>
                        <a:latin typeface="Century Gothic" panose="020B0502020202020204" pitchFamily="34" charset="0"/>
                      </a:endParaRPr>
                    </a:p>
                    <a:p>
                      <a:pPr>
                        <a:lnSpc>
                          <a:spcPct val="120000"/>
                        </a:lnSpc>
                        <a:spcAft>
                          <a:spcPts val="0"/>
                        </a:spcAft>
                      </a:pPr>
                      <a:r>
                        <a:rPr lang="es-ES_tradnl" sz="900" dirty="0">
                          <a:effectLst/>
                          <a:latin typeface="Century Gothic" panose="020B0502020202020204" pitchFamily="34" charset="0"/>
                        </a:rPr>
                        <a:t>(*): A partir de 2013 con datos del MPMP 2013-2016. Este mismo documento establece un estimado de población para 2012 de 5,962.8 miles de habitantes. </a:t>
                      </a:r>
                      <a:endParaRPr lang="es-E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4450" marR="4445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sp>
        <p:nvSpPr>
          <p:cNvPr id="6"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7369914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485800"/>
            <a:ext cx="8229600" cy="1143000"/>
          </a:xfrm>
        </p:spPr>
        <p:txBody>
          <a:bodyPr>
            <a:normAutofit fontScale="90000"/>
          </a:bodyPr>
          <a:lstStyle/>
          <a:p>
            <a:r>
              <a:rPr lang="es-ES_tradnl" b="1" dirty="0" smtClean="0">
                <a:solidFill>
                  <a:srgbClr val="C00000"/>
                </a:solidFill>
                <a:latin typeface="Century Gothic" pitchFamily="34" charset="0"/>
              </a:rPr>
              <a:t/>
            </a:r>
            <a:br>
              <a:rPr lang="es-ES_tradnl" b="1" dirty="0" smtClean="0">
                <a:solidFill>
                  <a:srgbClr val="C00000"/>
                </a:solidFill>
                <a:latin typeface="Century Gothic" pitchFamily="34" charset="0"/>
              </a:rPr>
            </a:br>
            <a:r>
              <a:rPr lang="" b="1" dirty="0" smtClean="0">
                <a:solidFill>
                  <a:srgbClr val="C00000"/>
                </a:solidFill>
                <a:latin typeface="Century Gothic" pitchFamily="34" charset="0"/>
              </a:rPr>
              <a:t>ANEXOS</a:t>
            </a:r>
            <a:endParaRPr lang="es-NI" b="1" dirty="0">
              <a:solidFill>
                <a:srgbClr val="C00000"/>
              </a:solidFill>
              <a:latin typeface="Century Gothic" pitchFamily="34" charset="0"/>
            </a:endParaRPr>
          </a:p>
        </p:txBody>
      </p:sp>
      <p:graphicFrame>
        <p:nvGraphicFramePr>
          <p:cNvPr id="7" name="Gráfico 6">
            <a:hlinkClick r:id="rId2" action="ppaction://hlinksldjump"/>
          </p:cNvPr>
          <p:cNvGraphicFramePr>
            <a:graphicFrameLocks/>
          </p:cNvGraphicFramePr>
          <p:nvPr>
            <p:extLst>
              <p:ext uri="{D42A27DB-BD31-4B8C-83A1-F6EECF244321}">
                <p14:modId xmlns:p14="http://schemas.microsoft.com/office/powerpoint/2010/main" val="3767564631"/>
              </p:ext>
            </p:extLst>
          </p:nvPr>
        </p:nvGraphicFramePr>
        <p:xfrm>
          <a:off x="480646" y="1844824"/>
          <a:ext cx="8206154" cy="4615962"/>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3529970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199" y="533499"/>
            <a:ext cx="8229600" cy="1143000"/>
          </a:xfrm>
        </p:spPr>
        <p:txBody>
          <a:bodyPr anchor="t">
            <a:normAutofit/>
          </a:bodyPr>
          <a:lstStyle/>
          <a:p>
            <a:r>
              <a:rPr lang="" b="1" dirty="0" smtClean="0">
                <a:solidFill>
                  <a:srgbClr val="C00000"/>
                </a:solidFill>
                <a:latin typeface="Century Gothic" pitchFamily="34" charset="0"/>
              </a:rPr>
              <a:t>ANEXOS</a:t>
            </a:r>
            <a:endParaRPr lang="es-NI" b="1" dirty="0">
              <a:solidFill>
                <a:srgbClr val="C00000"/>
              </a:solidFill>
              <a:latin typeface="Century Gothic" pitchFamily="34" charset="0"/>
            </a:endParaRPr>
          </a:p>
        </p:txBody>
      </p:sp>
      <p:sp>
        <p:nvSpPr>
          <p:cNvPr id="4" name="CuadroTexto 3"/>
          <p:cNvSpPr txBox="1"/>
          <p:nvPr/>
        </p:nvSpPr>
        <p:spPr>
          <a:xfrm>
            <a:off x="1403648" y="5759678"/>
            <a:ext cx="6552728" cy="261610"/>
          </a:xfrm>
          <a:prstGeom prst="rect">
            <a:avLst/>
          </a:prstGeom>
          <a:noFill/>
        </p:spPr>
        <p:txBody>
          <a:bodyPr wrap="square" rtlCol="0">
            <a:spAutoFit/>
          </a:bodyPr>
          <a:lstStyle/>
          <a:p>
            <a:pPr algn="ctr"/>
            <a:r>
              <a:rPr lang="" sz="1100" dirty="0" smtClean="0">
                <a:latin typeface="Century Gothic" panose="020B0502020202020204" pitchFamily="34" charset="0"/>
              </a:rPr>
              <a:t>Fuente: Tomado de </a:t>
            </a:r>
            <a:r>
              <a:rPr lang="es-ES" sz="1100" dirty="0">
                <a:latin typeface="Century Gothic" panose="020B0502020202020204" pitchFamily="34" charset="0"/>
              </a:rPr>
              <a:t>OCDE-FAO </a:t>
            </a:r>
            <a:r>
              <a:rPr lang="es-ES" sz="1100" dirty="0" smtClean="0">
                <a:latin typeface="Century Gothic" panose="020B0502020202020204" pitchFamily="34" charset="0"/>
              </a:rPr>
              <a:t>Perspectivas</a:t>
            </a:r>
            <a:r>
              <a:rPr lang="" sz="1100" dirty="0" smtClean="0">
                <a:latin typeface="Century Gothic" panose="020B0502020202020204" pitchFamily="34" charset="0"/>
              </a:rPr>
              <a:t> </a:t>
            </a:r>
            <a:r>
              <a:rPr lang="es-ES" sz="1100" dirty="0" smtClean="0">
                <a:latin typeface="Century Gothic" panose="020B0502020202020204" pitchFamily="34" charset="0"/>
              </a:rPr>
              <a:t>Agrícolas </a:t>
            </a:r>
            <a:r>
              <a:rPr lang="es-ES" sz="1100" dirty="0">
                <a:latin typeface="Century Gothic" panose="020B0502020202020204" pitchFamily="34" charset="0"/>
              </a:rPr>
              <a:t>2013-2022</a:t>
            </a:r>
            <a:r>
              <a:rPr lang="" sz="1100" dirty="0" smtClean="0">
                <a:latin typeface="Century Gothic" panose="020B0502020202020204" pitchFamily="34" charset="0"/>
              </a:rPr>
              <a:t>.</a:t>
            </a:r>
            <a:endParaRPr lang="es-ES" sz="1100" dirty="0">
              <a:latin typeface="Century Gothic" panose="020B0502020202020204" pitchFamily="34" charset="0"/>
            </a:endParaRPr>
          </a:p>
        </p:txBody>
      </p:sp>
      <p:pic>
        <p:nvPicPr>
          <p:cNvPr id="2" name="Imagen 1"/>
          <p:cNvPicPr>
            <a:picLocks noChangeAspect="1"/>
          </p:cNvPicPr>
          <p:nvPr/>
        </p:nvPicPr>
        <p:blipFill>
          <a:blip r:embed="rId2">
            <a:lum contrast="40000"/>
          </a:blip>
          <a:stretch>
            <a:fillRect/>
          </a:stretch>
        </p:blipFill>
        <p:spPr>
          <a:xfrm>
            <a:off x="821548" y="2265002"/>
            <a:ext cx="7344634" cy="3384376"/>
          </a:xfrm>
          <a:prstGeom prst="rect">
            <a:avLst/>
          </a:prstGeom>
        </p:spPr>
      </p:pic>
      <p:sp>
        <p:nvSpPr>
          <p:cNvPr id="6"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2543833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485800"/>
            <a:ext cx="8229600" cy="1143000"/>
          </a:xfrm>
        </p:spPr>
        <p:txBody>
          <a:bodyPr>
            <a:normAutofit fontScale="90000"/>
          </a:bodyPr>
          <a:lstStyle/>
          <a:p>
            <a:r>
              <a:rPr lang="es-ES_tradnl" b="1" dirty="0" smtClean="0">
                <a:solidFill>
                  <a:srgbClr val="C00000"/>
                </a:solidFill>
                <a:latin typeface="Century Gothic" pitchFamily="34" charset="0"/>
              </a:rPr>
              <a:t/>
            </a:r>
            <a:br>
              <a:rPr lang="es-ES_tradnl" b="1" dirty="0" smtClean="0">
                <a:solidFill>
                  <a:srgbClr val="C00000"/>
                </a:solidFill>
                <a:latin typeface="Century Gothic" pitchFamily="34" charset="0"/>
              </a:rPr>
            </a:br>
            <a:r>
              <a:rPr lang="" b="1" dirty="0" smtClean="0">
                <a:solidFill>
                  <a:srgbClr val="C00000"/>
                </a:solidFill>
                <a:latin typeface="Century Gothic" pitchFamily="34" charset="0"/>
              </a:rPr>
              <a:t>ANEXOS</a:t>
            </a:r>
            <a:endParaRPr lang="es-NI" b="1" dirty="0">
              <a:solidFill>
                <a:srgbClr val="C00000"/>
              </a:solidFill>
              <a:latin typeface="Century Gothic" pitchFamily="34" charset="0"/>
            </a:endParaRPr>
          </a:p>
        </p:txBody>
      </p:sp>
      <p:sp>
        <p:nvSpPr>
          <p:cNvPr id="8"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Rectángulo 1"/>
          <p:cNvSpPr/>
          <p:nvPr/>
        </p:nvSpPr>
        <p:spPr>
          <a:xfrm>
            <a:off x="673224" y="1988840"/>
            <a:ext cx="7787208" cy="3270126"/>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 sz="1400" i="1" dirty="0" smtClean="0">
                <a:latin typeface="Century Gothic" panose="020B0502020202020204" pitchFamily="34" charset="0"/>
              </a:rPr>
              <a:t>“</a:t>
            </a:r>
            <a:r>
              <a:rPr lang="es-ES" sz="1400" i="1" dirty="0" smtClean="0">
                <a:latin typeface="Century Gothic" panose="020B0502020202020204" pitchFamily="34" charset="0"/>
              </a:rPr>
              <a:t>[</a:t>
            </a:r>
            <a:r>
              <a:rPr lang="" sz="1400" i="1" dirty="0" smtClean="0">
                <a:latin typeface="Century Gothic" panose="020B0502020202020204" pitchFamily="34" charset="0"/>
              </a:rPr>
              <a:t>...</a:t>
            </a:r>
            <a:r>
              <a:rPr lang="es-ES" sz="1400" i="1" dirty="0" smtClean="0">
                <a:latin typeface="Century Gothic" panose="020B0502020202020204" pitchFamily="34" charset="0"/>
              </a:rPr>
              <a:t>]</a:t>
            </a:r>
            <a:r>
              <a:rPr lang="" sz="1400" i="1" dirty="0" smtClean="0">
                <a:latin typeface="Century Gothic" panose="020B0502020202020204" pitchFamily="34" charset="0"/>
              </a:rPr>
              <a:t> </a:t>
            </a:r>
            <a:r>
              <a:rPr lang="es-ES" sz="1400" i="1" dirty="0" smtClean="0">
                <a:latin typeface="Century Gothic" panose="020B0502020202020204" pitchFamily="34" charset="0"/>
              </a:rPr>
              <a:t>La </a:t>
            </a:r>
            <a:r>
              <a:rPr lang="es-ES" sz="1400" i="1" dirty="0">
                <a:latin typeface="Century Gothic" panose="020B0502020202020204" pitchFamily="34" charset="0"/>
              </a:rPr>
              <a:t>política salarial está orientada a continuar avanzando en la corrección de </a:t>
            </a:r>
            <a:r>
              <a:rPr lang="es-ES" sz="1400" i="1" dirty="0" smtClean="0">
                <a:latin typeface="Century Gothic" panose="020B0502020202020204" pitchFamily="34" charset="0"/>
              </a:rPr>
              <a:t>los</a:t>
            </a:r>
            <a:r>
              <a:rPr lang="" sz="1400" i="1" dirty="0" smtClean="0">
                <a:latin typeface="Century Gothic" panose="020B0502020202020204" pitchFamily="34" charset="0"/>
              </a:rPr>
              <a:t> </a:t>
            </a:r>
            <a:r>
              <a:rPr lang="es-ES" sz="1400" i="1" dirty="0" smtClean="0">
                <a:latin typeface="Century Gothic" panose="020B0502020202020204" pitchFamily="34" charset="0"/>
              </a:rPr>
              <a:t>rezagos </a:t>
            </a:r>
            <a:r>
              <a:rPr lang="es-ES" sz="1400" i="1" dirty="0">
                <a:latin typeface="Century Gothic" panose="020B0502020202020204" pitchFamily="34" charset="0"/>
              </a:rPr>
              <a:t>históricos, pero </a:t>
            </a:r>
            <a:r>
              <a:rPr lang="es-ES" sz="1400" b="1" i="1" dirty="0">
                <a:latin typeface="Century Gothic" panose="020B0502020202020204" pitchFamily="34" charset="0"/>
              </a:rPr>
              <a:t>se reconoce que los ajustes adicionales de los mismos </a:t>
            </a:r>
            <a:r>
              <a:rPr lang="es-ES" sz="1400" b="1" i="1" dirty="0" smtClean="0">
                <a:latin typeface="Century Gothic" panose="020B0502020202020204" pitchFamily="34" charset="0"/>
              </a:rPr>
              <a:t>debe</a:t>
            </a:r>
            <a:r>
              <a:rPr lang="" sz="1400" b="1" i="1" dirty="0" smtClean="0">
                <a:latin typeface="Century Gothic" panose="020B0502020202020204" pitchFamily="34" charset="0"/>
              </a:rPr>
              <a:t> </a:t>
            </a:r>
            <a:r>
              <a:rPr lang="es-ES" sz="1400" b="1" i="1" dirty="0" smtClean="0">
                <a:latin typeface="Century Gothic" panose="020B0502020202020204" pitchFamily="34" charset="0"/>
              </a:rPr>
              <a:t>ser </a:t>
            </a:r>
            <a:r>
              <a:rPr lang="es-ES" sz="1400" b="1" i="1" dirty="0">
                <a:latin typeface="Century Gothic" panose="020B0502020202020204" pitchFamily="34" charset="0"/>
              </a:rPr>
              <a:t>gradual y estar en correspondencias con las disponibilidades reales de </a:t>
            </a:r>
            <a:r>
              <a:rPr lang="es-ES" sz="1400" b="1" i="1" dirty="0" smtClean="0">
                <a:latin typeface="Century Gothic" panose="020B0502020202020204" pitchFamily="34" charset="0"/>
              </a:rPr>
              <a:t>los</a:t>
            </a:r>
            <a:r>
              <a:rPr lang="" sz="1400" b="1" i="1" dirty="0" smtClean="0">
                <a:latin typeface="Century Gothic" panose="020B0502020202020204" pitchFamily="34" charset="0"/>
              </a:rPr>
              <a:t> </a:t>
            </a:r>
            <a:r>
              <a:rPr lang="es-ES" sz="1400" b="1" i="1" dirty="0" smtClean="0">
                <a:latin typeface="Century Gothic" panose="020B0502020202020204" pitchFamily="34" charset="0"/>
              </a:rPr>
              <a:t>recursos </a:t>
            </a:r>
            <a:r>
              <a:rPr lang="es-ES" sz="1400" b="1" i="1" dirty="0">
                <a:latin typeface="Century Gothic" panose="020B0502020202020204" pitchFamily="34" charset="0"/>
              </a:rPr>
              <a:t>presupuestarios y el </a:t>
            </a:r>
            <a:r>
              <a:rPr lang="es-ES" sz="1400" b="1" i="1" u="sng" dirty="0">
                <a:latin typeface="Century Gothic" panose="020B0502020202020204" pitchFamily="34" charset="0"/>
              </a:rPr>
              <a:t>control de la evolución de la masa salarial</a:t>
            </a:r>
            <a:r>
              <a:rPr lang="es-ES" sz="1400" i="1" dirty="0">
                <a:latin typeface="Century Gothic" panose="020B0502020202020204" pitchFamily="34" charset="0"/>
              </a:rPr>
              <a:t>. </a:t>
            </a:r>
            <a:r>
              <a:rPr lang="es-ES" sz="1400" i="1" dirty="0" smtClean="0">
                <a:latin typeface="Century Gothic" panose="020B0502020202020204" pitchFamily="34" charset="0"/>
              </a:rPr>
              <a:t>Debe</a:t>
            </a:r>
            <a:r>
              <a:rPr lang="" sz="1400" i="1" dirty="0" smtClean="0">
                <a:latin typeface="Century Gothic" panose="020B0502020202020204" pitchFamily="34" charset="0"/>
              </a:rPr>
              <a:t> </a:t>
            </a:r>
            <a:r>
              <a:rPr lang="es-ES" sz="1400" i="1" dirty="0" smtClean="0">
                <a:latin typeface="Century Gothic" panose="020B0502020202020204" pitchFamily="34" charset="0"/>
              </a:rPr>
              <a:t>señalarse </a:t>
            </a:r>
            <a:r>
              <a:rPr lang="es-ES" sz="1400" i="1" dirty="0">
                <a:latin typeface="Century Gothic" panose="020B0502020202020204" pitchFamily="34" charset="0"/>
              </a:rPr>
              <a:t>que este Presupuesto, con el financiamiento de la mayor recaudación</a:t>
            </a:r>
            <a:r>
              <a:rPr lang="es-ES" sz="1400" i="1" dirty="0" smtClean="0">
                <a:latin typeface="Century Gothic" panose="020B0502020202020204" pitchFamily="34" charset="0"/>
              </a:rPr>
              <a:t>,</a:t>
            </a:r>
            <a:r>
              <a:rPr lang="" sz="1400" i="1" dirty="0" smtClean="0">
                <a:latin typeface="Century Gothic" panose="020B0502020202020204" pitchFamily="34" charset="0"/>
              </a:rPr>
              <a:t> </a:t>
            </a:r>
            <a:r>
              <a:rPr lang="es-ES" sz="1400" i="1" dirty="0" smtClean="0">
                <a:latin typeface="Century Gothic" panose="020B0502020202020204" pitchFamily="34" charset="0"/>
              </a:rPr>
              <a:t>incluye </a:t>
            </a:r>
            <a:r>
              <a:rPr lang="es-ES" sz="1400" i="1" dirty="0">
                <a:latin typeface="Century Gothic" panose="020B0502020202020204" pitchFamily="34" charset="0"/>
              </a:rPr>
              <a:t>el gasto correspondiente al pago del Bono Cristiano, Socialista y Solidario, </a:t>
            </a:r>
            <a:r>
              <a:rPr lang="es-ES" sz="1400" i="1" dirty="0" smtClean="0">
                <a:latin typeface="Century Gothic" panose="020B0502020202020204" pitchFamily="34" charset="0"/>
              </a:rPr>
              <a:t>que</a:t>
            </a:r>
            <a:r>
              <a:rPr lang="" sz="1400" i="1" dirty="0" smtClean="0">
                <a:latin typeface="Century Gothic" panose="020B0502020202020204" pitchFamily="34" charset="0"/>
              </a:rPr>
              <a:t> </a:t>
            </a:r>
            <a:r>
              <a:rPr lang="es-ES" sz="1400" i="1" dirty="0" smtClean="0">
                <a:latin typeface="Century Gothic" panose="020B0502020202020204" pitchFamily="34" charset="0"/>
              </a:rPr>
              <a:t>se </a:t>
            </a:r>
            <a:r>
              <a:rPr lang="es-ES" sz="1400" i="1" dirty="0">
                <a:latin typeface="Century Gothic" panose="020B0502020202020204" pitchFamily="34" charset="0"/>
              </a:rPr>
              <a:t>ha venido financiando con la cooperación venezolana</a:t>
            </a:r>
            <a:r>
              <a:rPr lang="es-ES" sz="1400" i="1" dirty="0" smtClean="0">
                <a:latin typeface="Century Gothic" panose="020B0502020202020204" pitchFamily="34" charset="0"/>
              </a:rPr>
              <a:t>.</a:t>
            </a:r>
            <a:r>
              <a:rPr lang="" sz="1400" i="1" dirty="0" smtClean="0">
                <a:latin typeface="Century Gothic" panose="020B0502020202020204" pitchFamily="34" charset="0"/>
              </a:rPr>
              <a:t>”</a:t>
            </a:r>
          </a:p>
          <a:p>
            <a:pPr algn="just"/>
            <a:endParaRPr lang="es-ES" sz="1400" i="1" dirty="0">
              <a:latin typeface="Century Gothic" panose="020B0502020202020204" pitchFamily="34" charset="0"/>
            </a:endParaRPr>
          </a:p>
          <a:p>
            <a:pPr algn="just"/>
            <a:r>
              <a:rPr lang="" sz="1400" i="1" dirty="0" smtClean="0">
                <a:latin typeface="Century Gothic" panose="020B0502020202020204" pitchFamily="34" charset="0"/>
              </a:rPr>
              <a:t>“</a:t>
            </a:r>
            <a:r>
              <a:rPr lang="es-ES" sz="1400" i="1" dirty="0" smtClean="0">
                <a:latin typeface="Century Gothic" panose="020B0502020202020204" pitchFamily="34" charset="0"/>
              </a:rPr>
              <a:t>2</a:t>
            </a:r>
            <a:r>
              <a:rPr lang="es-ES" sz="1400" i="1" dirty="0">
                <a:latin typeface="Century Gothic" panose="020B0502020202020204" pitchFamily="34" charset="0"/>
              </a:rPr>
              <a:t>. </a:t>
            </a:r>
            <a:r>
              <a:rPr lang="es-ES" sz="1400" b="1" i="1" dirty="0">
                <a:latin typeface="Century Gothic" panose="020B0502020202020204" pitchFamily="34" charset="0"/>
              </a:rPr>
              <a:t>En correspondencia de lo anterior, los salariales y sus gastos conexos serán </a:t>
            </a:r>
            <a:r>
              <a:rPr lang="es-ES" sz="1400" b="1" i="1" dirty="0" smtClean="0">
                <a:latin typeface="Century Gothic" panose="020B0502020202020204" pitchFamily="34" charset="0"/>
              </a:rPr>
              <a:t>ajustados</a:t>
            </a:r>
            <a:r>
              <a:rPr lang="" sz="1400" b="1" i="1" dirty="0" smtClean="0">
                <a:latin typeface="Century Gothic" panose="020B0502020202020204" pitchFamily="34" charset="0"/>
              </a:rPr>
              <a:t> </a:t>
            </a:r>
            <a:r>
              <a:rPr lang="es-ES" sz="1400" b="1" i="1" dirty="0" smtClean="0">
                <a:latin typeface="Century Gothic" panose="020B0502020202020204" pitchFamily="34" charset="0"/>
              </a:rPr>
              <a:t>hasta </a:t>
            </a:r>
            <a:r>
              <a:rPr lang="es-ES" sz="1400" b="1" i="1" dirty="0">
                <a:latin typeface="Century Gothic" panose="020B0502020202020204" pitchFamily="34" charset="0"/>
              </a:rPr>
              <a:t>un máximo del 5.0%, </a:t>
            </a:r>
            <a:r>
              <a:rPr lang="es-ES" sz="1400" b="1" i="1" u="sng" dirty="0">
                <a:latin typeface="Century Gothic" panose="020B0502020202020204" pitchFamily="34" charset="0"/>
              </a:rPr>
              <a:t>con excepción de los cargos propios o sustantivos</a:t>
            </a:r>
            <a:r>
              <a:rPr lang="es-ES" sz="1400" b="1" i="1" dirty="0">
                <a:latin typeface="Century Gothic" panose="020B0502020202020204" pitchFamily="34" charset="0"/>
              </a:rPr>
              <a:t> </a:t>
            </a:r>
            <a:r>
              <a:rPr lang="es-ES" sz="1400" b="1" i="1" dirty="0" smtClean="0">
                <a:latin typeface="Century Gothic" panose="020B0502020202020204" pitchFamily="34" charset="0"/>
              </a:rPr>
              <a:t>del</a:t>
            </a:r>
            <a:r>
              <a:rPr lang="" sz="1400" b="1" i="1" dirty="0" smtClean="0">
                <a:latin typeface="Century Gothic" panose="020B0502020202020204" pitchFamily="34" charset="0"/>
              </a:rPr>
              <a:t> </a:t>
            </a:r>
            <a:r>
              <a:rPr lang="es-ES" sz="1400" b="1" i="1" dirty="0" smtClean="0">
                <a:latin typeface="Century Gothic" panose="020B0502020202020204" pitchFamily="34" charset="0"/>
              </a:rPr>
              <a:t>Ministerio </a:t>
            </a:r>
            <a:r>
              <a:rPr lang="es-ES" sz="1400" b="1" i="1" dirty="0">
                <a:latin typeface="Century Gothic" panose="020B0502020202020204" pitchFamily="34" charset="0"/>
              </a:rPr>
              <a:t>de Educación que será del 9.0%, y en el caso del Ministerio de Salud </a:t>
            </a:r>
            <a:r>
              <a:rPr lang="es-ES" sz="1400" b="1" i="1" dirty="0" smtClean="0">
                <a:latin typeface="Century Gothic" panose="020B0502020202020204" pitchFamily="34" charset="0"/>
              </a:rPr>
              <a:t>el</a:t>
            </a:r>
            <a:r>
              <a:rPr lang="" sz="1400" b="1" i="1" dirty="0" smtClean="0">
                <a:latin typeface="Century Gothic" panose="020B0502020202020204" pitchFamily="34" charset="0"/>
              </a:rPr>
              <a:t> </a:t>
            </a:r>
            <a:r>
              <a:rPr lang="es-ES" sz="1400" b="1" i="1" dirty="0" smtClean="0">
                <a:latin typeface="Century Gothic" panose="020B0502020202020204" pitchFamily="34" charset="0"/>
              </a:rPr>
              <a:t>ajuste </a:t>
            </a:r>
            <a:r>
              <a:rPr lang="es-ES" sz="1400" b="1" i="1" dirty="0">
                <a:latin typeface="Century Gothic" panose="020B0502020202020204" pitchFamily="34" charset="0"/>
              </a:rPr>
              <a:t>es de un promedio del 7.3%</a:t>
            </a:r>
            <a:r>
              <a:rPr lang="es-ES" sz="1400" i="1" dirty="0">
                <a:latin typeface="Century Gothic" panose="020B0502020202020204" pitchFamily="34" charset="0"/>
              </a:rPr>
              <a:t>. Se excluyen los gastos de actividades </a:t>
            </a:r>
            <a:r>
              <a:rPr lang="es-ES" sz="1400" i="1" dirty="0" smtClean="0">
                <a:latin typeface="Century Gothic" panose="020B0502020202020204" pitchFamily="34" charset="0"/>
              </a:rPr>
              <a:t>no</a:t>
            </a:r>
            <a:r>
              <a:rPr lang="" sz="1400" i="1" dirty="0" smtClean="0">
                <a:latin typeface="Century Gothic" panose="020B0502020202020204" pitchFamily="34" charset="0"/>
              </a:rPr>
              <a:t> </a:t>
            </a:r>
            <a:r>
              <a:rPr lang="es-ES" sz="1400" i="1" dirty="0" smtClean="0">
                <a:latin typeface="Century Gothic" panose="020B0502020202020204" pitchFamily="34" charset="0"/>
              </a:rPr>
              <a:t>recurrentes </a:t>
            </a:r>
            <a:r>
              <a:rPr lang="es-ES" sz="1400" i="1" dirty="0">
                <a:latin typeface="Century Gothic" panose="020B0502020202020204" pitchFamily="34" charset="0"/>
              </a:rPr>
              <a:t>del presupuesto 2013</a:t>
            </a:r>
            <a:r>
              <a:rPr lang="es-ES" sz="1400" i="1" dirty="0" smtClean="0">
                <a:latin typeface="Century Gothic" panose="020B0502020202020204" pitchFamily="34" charset="0"/>
              </a:rPr>
              <a:t>.</a:t>
            </a:r>
            <a:r>
              <a:rPr lang="" sz="1400" i="1" dirty="0" smtClean="0">
                <a:latin typeface="Century Gothic" panose="020B0502020202020204" pitchFamily="34" charset="0"/>
              </a:rPr>
              <a:t>”</a:t>
            </a:r>
          </a:p>
          <a:p>
            <a:pPr algn="just"/>
            <a:endParaRPr lang="" sz="1400" i="1" dirty="0">
              <a:latin typeface="Century Gothic" panose="020B0502020202020204" pitchFamily="34" charset="0"/>
            </a:endParaRPr>
          </a:p>
          <a:p>
            <a:pPr algn="just"/>
            <a:r>
              <a:rPr lang="" sz="1050" i="1" dirty="0" smtClean="0">
                <a:latin typeface="Century Gothic" panose="020B0502020202020204" pitchFamily="34" charset="0"/>
              </a:rPr>
              <a:t>Fuente: Exposicion de Motivos, Proyecto de Presupuesto General de la Republica 2014.</a:t>
            </a:r>
            <a:endParaRPr lang="es-ES" sz="1050" i="1" dirty="0">
              <a:latin typeface="Century Gothic" panose="020B0502020202020204" pitchFamily="34" charset="0"/>
            </a:endParaRPr>
          </a:p>
        </p:txBody>
      </p:sp>
      <p:sp>
        <p:nvSpPr>
          <p:cNvPr id="4" name="Rectángulo 3">
            <a:hlinkClick r:id="rId2" action="ppaction://hlinksldjump"/>
          </p:cNvPr>
          <p:cNvSpPr/>
          <p:nvPr/>
        </p:nvSpPr>
        <p:spPr>
          <a:xfrm>
            <a:off x="673224" y="5445224"/>
            <a:ext cx="7787208" cy="133113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 sz="1400" i="1" dirty="0" smtClean="0">
                <a:latin typeface="Century Gothic" panose="020B0502020202020204" pitchFamily="34" charset="0"/>
              </a:rPr>
              <a:t>“</a:t>
            </a:r>
            <a:r>
              <a:rPr lang="es-ES" sz="1400" i="1" dirty="0" smtClean="0">
                <a:latin typeface="Century Gothic" panose="020B0502020202020204" pitchFamily="34" charset="0"/>
              </a:rPr>
              <a:t>Con </a:t>
            </a:r>
            <a:r>
              <a:rPr lang="es-ES" sz="1400" i="1" dirty="0">
                <a:latin typeface="Century Gothic" panose="020B0502020202020204" pitchFamily="34" charset="0"/>
              </a:rPr>
              <a:t>respecto al empleo, la política salarial estará en línea con los objetivos de la </a:t>
            </a:r>
            <a:r>
              <a:rPr lang="es-ES" sz="1400" i="1" dirty="0" smtClean="0">
                <a:latin typeface="Century Gothic" panose="020B0502020202020204" pitchFamily="34" charset="0"/>
              </a:rPr>
              <a:t>estabilidad</a:t>
            </a:r>
            <a:r>
              <a:rPr lang="" sz="1400" i="1" dirty="0" smtClean="0">
                <a:latin typeface="Century Gothic" panose="020B0502020202020204" pitchFamily="34" charset="0"/>
              </a:rPr>
              <a:t> </a:t>
            </a:r>
            <a:r>
              <a:rPr lang="es-ES" sz="1400" i="1" dirty="0" smtClean="0">
                <a:latin typeface="Century Gothic" panose="020B0502020202020204" pitchFamily="34" charset="0"/>
              </a:rPr>
              <a:t>macroeconómica</a:t>
            </a:r>
            <a:r>
              <a:rPr lang="es-ES" sz="1400" i="1" dirty="0">
                <a:latin typeface="Century Gothic" panose="020B0502020202020204" pitchFamily="34" charset="0"/>
              </a:rPr>
              <a:t>, sostenibilidad de las finanzas públicas y competitividad. En este contexto</a:t>
            </a:r>
            <a:r>
              <a:rPr lang="es-ES" sz="1400" i="1" dirty="0" smtClean="0">
                <a:latin typeface="Century Gothic" panose="020B0502020202020204" pitchFamily="34" charset="0"/>
              </a:rPr>
              <a:t>,</a:t>
            </a:r>
            <a:r>
              <a:rPr lang="" sz="1400" i="1" dirty="0" smtClean="0">
                <a:latin typeface="Century Gothic" panose="020B0502020202020204" pitchFamily="34" charset="0"/>
              </a:rPr>
              <a:t> </a:t>
            </a:r>
            <a:r>
              <a:rPr lang="es-ES" sz="1400" b="1" i="1" u="sng" dirty="0" smtClean="0">
                <a:latin typeface="Century Gothic" panose="020B0502020202020204" pitchFamily="34" charset="0"/>
              </a:rPr>
              <a:t>se </a:t>
            </a:r>
            <a:r>
              <a:rPr lang="es-ES" sz="1400" b="1" i="1" u="sng" dirty="0">
                <a:latin typeface="Century Gothic" panose="020B0502020202020204" pitchFamily="34" charset="0"/>
              </a:rPr>
              <a:t>moderarán los ajustes salariales, en correspondencia con criterios de productividad </a:t>
            </a:r>
            <a:r>
              <a:rPr lang="es-ES" sz="1400" b="1" i="1" u="sng" dirty="0" smtClean="0">
                <a:latin typeface="Century Gothic" panose="020B0502020202020204" pitchFamily="34" charset="0"/>
              </a:rPr>
              <a:t>y</a:t>
            </a:r>
            <a:r>
              <a:rPr lang="" sz="1400" b="1" i="1" u="sng" dirty="0" smtClean="0">
                <a:latin typeface="Century Gothic" panose="020B0502020202020204" pitchFamily="34" charset="0"/>
              </a:rPr>
              <a:t> </a:t>
            </a:r>
            <a:r>
              <a:rPr lang="es-ES" sz="1400" b="1" i="1" u="sng" dirty="0" smtClean="0">
                <a:latin typeface="Century Gothic" panose="020B0502020202020204" pitchFamily="34" charset="0"/>
              </a:rPr>
              <a:t>eficiencia</a:t>
            </a:r>
            <a:r>
              <a:rPr lang="es-ES" sz="1400" i="1" dirty="0" smtClean="0">
                <a:latin typeface="Century Gothic" panose="020B0502020202020204" pitchFamily="34" charset="0"/>
              </a:rPr>
              <a:t>.</a:t>
            </a:r>
            <a:r>
              <a:rPr lang="" sz="1400" i="1" dirty="0" smtClean="0">
                <a:latin typeface="Century Gothic" panose="020B0502020202020204" pitchFamily="34" charset="0"/>
              </a:rPr>
              <a:t>”</a:t>
            </a:r>
          </a:p>
          <a:p>
            <a:endParaRPr lang="" sz="1400" i="1" dirty="0">
              <a:latin typeface="Century Gothic" panose="020B0502020202020204" pitchFamily="34" charset="0"/>
            </a:endParaRPr>
          </a:p>
          <a:p>
            <a:r>
              <a:rPr lang="" sz="1050" i="1" dirty="0" smtClean="0">
                <a:latin typeface="Century Gothic" panose="020B0502020202020204" pitchFamily="34" charset="0"/>
              </a:rPr>
              <a:t>Fuente: Agenda Complementaria, MPMP 2014 </a:t>
            </a:r>
            <a:r>
              <a:rPr lang="es-ES" sz="1050" i="1" dirty="0" smtClean="0">
                <a:latin typeface="Century Gothic" panose="020B0502020202020204" pitchFamily="34" charset="0"/>
              </a:rPr>
              <a:t>–</a:t>
            </a:r>
            <a:r>
              <a:rPr lang="" sz="1050" i="1" dirty="0" smtClean="0">
                <a:latin typeface="Century Gothic" panose="020B0502020202020204" pitchFamily="34" charset="0"/>
              </a:rPr>
              <a:t> 2017. </a:t>
            </a:r>
            <a:endParaRPr lang="es-ES" sz="1050" i="1" dirty="0">
              <a:latin typeface="Century Gothic" panose="020B0502020202020204" pitchFamily="34" charset="0"/>
            </a:endParaRPr>
          </a:p>
        </p:txBody>
      </p:sp>
    </p:spTree>
    <p:extLst>
      <p:ext uri="{BB962C8B-B14F-4D97-AF65-F5344CB8AC3E}">
        <p14:creationId xmlns:p14="http://schemas.microsoft.com/office/powerpoint/2010/main" val="355675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ES_tradnl" b="1" dirty="0" smtClean="0">
                <a:solidFill>
                  <a:srgbClr val="C00000"/>
                </a:solidFill>
                <a:latin typeface="Century Gothic" pitchFamily="34" charset="0"/>
              </a:rPr>
              <a:t/>
            </a:r>
            <a:br>
              <a:rPr lang="es-ES_tradnl" b="1" dirty="0" smtClean="0">
                <a:solidFill>
                  <a:srgbClr val="C00000"/>
                </a:solidFill>
                <a:latin typeface="Century Gothic" pitchFamily="34" charset="0"/>
              </a:rPr>
            </a:br>
            <a:r>
              <a:rPr lang="" b="1" dirty="0" smtClean="0">
                <a:solidFill>
                  <a:srgbClr val="C00000"/>
                </a:solidFill>
                <a:latin typeface="Century Gothic" pitchFamily="34" charset="0"/>
              </a:rPr>
              <a:t>ANEXOS</a:t>
            </a:r>
            <a:endParaRPr lang="es-NI" b="1" dirty="0">
              <a:solidFill>
                <a:srgbClr val="C00000"/>
              </a:solidFill>
              <a:latin typeface="Century Gothic" pitchFamily="34" charset="0"/>
            </a:endParaRPr>
          </a:p>
        </p:txBody>
      </p:sp>
      <p:sp>
        <p:nvSpPr>
          <p:cNvPr id="5" name="4 Marcador de contenido"/>
          <p:cNvSpPr>
            <a:spLocks noGrp="1"/>
          </p:cNvSpPr>
          <p:nvPr>
            <p:ph idx="1"/>
          </p:nvPr>
        </p:nvSpPr>
        <p:spPr>
          <a:xfrm>
            <a:off x="457200" y="1916831"/>
            <a:ext cx="8229600" cy="864097"/>
          </a:xfrm>
        </p:spPr>
        <p:txBody>
          <a:bodyPr>
            <a:normAutofit/>
          </a:bodyPr>
          <a:lstStyle/>
          <a:p>
            <a:pPr marL="0" indent="0" algn="just">
              <a:buNone/>
            </a:pPr>
            <a:r>
              <a:rPr lang="es-ES_tradnl" sz="1600" dirty="0" smtClean="0">
                <a:latin typeface="Century Gothic" panose="020B0502020202020204" pitchFamily="34" charset="0"/>
              </a:rPr>
              <a:t>El total de programas gubernamentales financiados extra presupuestariamente con fondos venezolanos ascendió en 2012 a C$ 4,912 millones. </a:t>
            </a:r>
            <a:endParaRPr lang="es-NI" sz="1600" dirty="0">
              <a:latin typeface="Century Gothic" panose="020B0502020202020204" pitchFamily="34" charset="0"/>
            </a:endParaRPr>
          </a:p>
        </p:txBody>
      </p:sp>
      <p:sp>
        <p:nvSpPr>
          <p:cNvPr id="8" name="Rectángulo 7"/>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2233" y="2564904"/>
            <a:ext cx="4794340" cy="3960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022233" y="6525791"/>
            <a:ext cx="4794340" cy="230832"/>
          </a:xfrm>
          <a:prstGeom prst="rect">
            <a:avLst/>
          </a:prstGeom>
          <a:noFill/>
        </p:spPr>
        <p:txBody>
          <a:bodyPr wrap="square" rtlCol="0">
            <a:spAutoFit/>
          </a:bodyPr>
          <a:lstStyle/>
          <a:p>
            <a:pPr algn="ctr"/>
            <a:r>
              <a:rPr lang="es-ES_tradnl" sz="900" dirty="0" smtClean="0">
                <a:latin typeface="Century Gothic" panose="020B0502020202020204" pitchFamily="34" charset="0"/>
              </a:rPr>
              <a:t>Fuente: Tomado de BCN (20139: Informe de Cooperación Externa</a:t>
            </a:r>
            <a:endParaRPr lang="es-NI" sz="900" dirty="0">
              <a:latin typeface="Century Gothic" panose="020B0502020202020204" pitchFamily="34" charset="0"/>
            </a:endParaRPr>
          </a:p>
        </p:txBody>
      </p:sp>
    </p:spTree>
    <p:extLst>
      <p:ext uri="{BB962C8B-B14F-4D97-AF65-F5344CB8AC3E}">
        <p14:creationId xmlns:p14="http://schemas.microsoft.com/office/powerpoint/2010/main" val="623811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p:txBody>
          <a:bodyPr>
            <a:normAutofit fontScale="90000"/>
          </a:bodyPr>
          <a:lstStyle/>
          <a:p>
            <a:pPr algn="l"/>
            <a:r>
              <a:rPr lang="" sz="2000" dirty="0" smtClean="0">
                <a:latin typeface="Century Gothic" pitchFamily="34" charset="0"/>
              </a:rPr>
              <a:t/>
            </a:r>
            <a:br>
              <a:rPr lang="" sz="2000" dirty="0" smtClean="0">
                <a:latin typeface="Century Gothic" pitchFamily="34" charset="0"/>
              </a:rPr>
            </a:br>
            <a:r>
              <a:rPr lang="" sz="2000" dirty="0">
                <a:latin typeface="Century Gothic" pitchFamily="34" charset="0"/>
              </a:rPr>
              <a:t/>
            </a:r>
            <a:br>
              <a:rPr lang="" sz="2000" dirty="0">
                <a:latin typeface="Century Gothic" pitchFamily="34" charset="0"/>
              </a:rPr>
            </a:br>
            <a:r>
              <a:rPr lang="" sz="2000" dirty="0" smtClean="0">
                <a:latin typeface="Century Gothic" pitchFamily="34" charset="0"/>
              </a:rPr>
              <a:t>Consideraciones sobre </a:t>
            </a:r>
            <a:r>
              <a:rPr lang="es-ES_tradnl" sz="2000" dirty="0" smtClean="0">
                <a:latin typeface="Century Gothic" pitchFamily="34" charset="0"/>
              </a:rPr>
              <a:t>los</a:t>
            </a:r>
            <a:r>
              <a:rPr lang="" sz="2000" dirty="0" smtClean="0">
                <a:latin typeface="Century Gothic" pitchFamily="34" charset="0"/>
              </a:rPr>
              <a:t> </a:t>
            </a:r>
            <a:r>
              <a:rPr lang="es-ES_tradnl" sz="2000" dirty="0" smtClean="0">
                <a:latin typeface="Century Gothic" pitchFamily="34" charset="0"/>
              </a:rPr>
              <a:t>supuestos macroeconómicos</a:t>
            </a:r>
            <a:r>
              <a:rPr lang="" sz="2000" dirty="0" smtClean="0">
                <a:latin typeface="Century Gothic" pitchFamily="34" charset="0"/>
              </a:rPr>
              <a:t>:</a:t>
            </a:r>
            <a:r>
              <a:rPr lang="es-ES_tradnl" sz="2800" dirty="0">
                <a:latin typeface="Century Gothic" pitchFamily="34" charset="0"/>
              </a:rPr>
              <a:t/>
            </a:r>
            <a:br>
              <a:rPr lang="es-ES_tradnl" sz="2800" dirty="0">
                <a:latin typeface="Century Gothic" pitchFamily="34" charset="0"/>
              </a:rPr>
            </a:br>
            <a:endParaRPr lang="es-ES" sz="2800" dirty="0">
              <a:latin typeface="Century Gothic" panose="020B0502020202020204" pitchFamily="34" charset="0"/>
            </a:endParaRPr>
          </a:p>
        </p:txBody>
      </p:sp>
      <p:sp>
        <p:nvSpPr>
          <p:cNvPr id="4" name="Marcador de contenido 3"/>
          <p:cNvSpPr>
            <a:spLocks noGrp="1"/>
          </p:cNvSpPr>
          <p:nvPr>
            <p:ph idx="1"/>
          </p:nvPr>
        </p:nvSpPr>
        <p:spPr>
          <a:xfrm>
            <a:off x="478904" y="2082275"/>
            <a:ext cx="8229600" cy="4525963"/>
          </a:xfrm>
        </p:spPr>
        <p:txBody>
          <a:bodyPr>
            <a:normAutofit/>
          </a:bodyPr>
          <a:lstStyle/>
          <a:p>
            <a:pPr algn="just">
              <a:buFont typeface="Wingdings" panose="05000000000000000000" pitchFamily="2" charset="2"/>
              <a:buChar char="§"/>
            </a:pPr>
            <a:r>
              <a:rPr lang="" sz="1600" dirty="0" smtClean="0">
                <a:latin typeface="Century Gothic" panose="020B0502020202020204" pitchFamily="34" charset="0"/>
              </a:rPr>
              <a:t>Las perspectivas de crecimiento </a:t>
            </a:r>
            <a:r>
              <a:rPr lang="" sz="1600" dirty="0" smtClean="0">
                <a:latin typeface="Century Gothic" panose="020B0502020202020204" pitchFamily="34" charset="0"/>
              </a:rPr>
              <a:t>económico </a:t>
            </a:r>
            <a:r>
              <a:rPr lang="" sz="1600" dirty="0" smtClean="0">
                <a:latin typeface="Century Gothic" panose="020B0502020202020204" pitchFamily="34" charset="0"/>
              </a:rPr>
              <a:t>para Nicaragua enfrentan un escenario internacional marcado por la </a:t>
            </a:r>
            <a:r>
              <a:rPr lang="" sz="1600" dirty="0" smtClean="0">
                <a:latin typeface="Century Gothic" panose="020B0502020202020204" pitchFamily="34" charset="0"/>
              </a:rPr>
              <a:t>desaceleración </a:t>
            </a:r>
            <a:r>
              <a:rPr lang="" sz="1600" dirty="0" smtClean="0">
                <a:latin typeface="Century Gothic" panose="020B0502020202020204" pitchFamily="34" charset="0"/>
              </a:rPr>
              <a:t>de las </a:t>
            </a:r>
            <a:r>
              <a:rPr lang="" sz="1600" dirty="0" smtClean="0">
                <a:latin typeface="Century Gothic" panose="020B0502020202020204" pitchFamily="34" charset="0"/>
              </a:rPr>
              <a:t>economías </a:t>
            </a:r>
            <a:r>
              <a:rPr lang="" sz="1600" dirty="0" smtClean="0">
                <a:latin typeface="Century Gothic" panose="020B0502020202020204" pitchFamily="34" charset="0"/>
              </a:rPr>
              <a:t>emergentes y la gradual </a:t>
            </a:r>
            <a:r>
              <a:rPr lang="" sz="1600" dirty="0" smtClean="0">
                <a:latin typeface="Century Gothic" panose="020B0502020202020204" pitchFamily="34" charset="0"/>
              </a:rPr>
              <a:t>recuperación </a:t>
            </a:r>
            <a:r>
              <a:rPr lang="" sz="1600" dirty="0" smtClean="0">
                <a:latin typeface="Century Gothic" panose="020B0502020202020204" pitchFamily="34" charset="0"/>
              </a:rPr>
              <a:t>de las </a:t>
            </a:r>
            <a:r>
              <a:rPr lang="" sz="1600" dirty="0" smtClean="0">
                <a:latin typeface="Century Gothic" panose="020B0502020202020204" pitchFamily="34" charset="0"/>
              </a:rPr>
              <a:t>economías </a:t>
            </a:r>
            <a:r>
              <a:rPr lang="" sz="1600" dirty="0" smtClean="0">
                <a:latin typeface="Century Gothic" panose="020B0502020202020204" pitchFamily="34" charset="0"/>
              </a:rPr>
              <a:t>avanzadas (aunque con incertidumbres fiscales importantes en EE.UU. y el deterioro de la </a:t>
            </a:r>
            <a:r>
              <a:rPr lang="" sz="1600" dirty="0" smtClean="0">
                <a:latin typeface="Century Gothic" panose="020B0502020202020204" pitchFamily="34" charset="0"/>
              </a:rPr>
              <a:t>situación económica </a:t>
            </a:r>
            <a:r>
              <a:rPr lang="" sz="1600" dirty="0" smtClean="0">
                <a:latin typeface="Century Gothic" panose="020B0502020202020204" pitchFamily="34" charset="0"/>
              </a:rPr>
              <a:t>en </a:t>
            </a:r>
            <a:r>
              <a:rPr lang="" sz="1600" dirty="0" smtClean="0">
                <a:latin typeface="Century Gothic" panose="020B0502020202020204" pitchFamily="34" charset="0"/>
                <a:hlinkClick r:id="rId3" action="ppaction://hlinksldjump"/>
              </a:rPr>
              <a:t>Venezuela</a:t>
            </a:r>
            <a:r>
              <a:rPr lang="" sz="1600" dirty="0" smtClean="0">
                <a:latin typeface="Century Gothic" panose="020B0502020202020204" pitchFamily="34" charset="0"/>
              </a:rPr>
              <a:t>).</a:t>
            </a:r>
          </a:p>
          <a:p>
            <a:pPr algn="just">
              <a:buFont typeface="Wingdings" panose="05000000000000000000" pitchFamily="2" charset="2"/>
              <a:buChar char="§"/>
            </a:pPr>
            <a:endParaRPr lang="es-ES" sz="2000" dirty="0">
              <a:latin typeface="Century Gothic" panose="020B0502020202020204" pitchFamily="34" charset="0"/>
            </a:endParaRPr>
          </a:p>
        </p:txBody>
      </p:sp>
      <p:sp>
        <p:nvSpPr>
          <p:cNvPr id="6"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7" name="Gráfico 6"/>
          <p:cNvGraphicFramePr>
            <a:graphicFrameLocks/>
          </p:cNvGraphicFramePr>
          <p:nvPr>
            <p:extLst>
              <p:ext uri="{D42A27DB-BD31-4B8C-83A1-F6EECF244321}">
                <p14:modId xmlns:p14="http://schemas.microsoft.com/office/powerpoint/2010/main" val="1863297008"/>
              </p:ext>
            </p:extLst>
          </p:nvPr>
        </p:nvGraphicFramePr>
        <p:xfrm>
          <a:off x="179512" y="3503822"/>
          <a:ext cx="3960440" cy="31044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Gráfico 7"/>
          <p:cNvGraphicFramePr>
            <a:graphicFrameLocks/>
          </p:cNvGraphicFramePr>
          <p:nvPr>
            <p:extLst>
              <p:ext uri="{D42A27DB-BD31-4B8C-83A1-F6EECF244321}">
                <p14:modId xmlns:p14="http://schemas.microsoft.com/office/powerpoint/2010/main" val="3881797186"/>
              </p:ext>
            </p:extLst>
          </p:nvPr>
        </p:nvGraphicFramePr>
        <p:xfrm>
          <a:off x="4572000" y="3452884"/>
          <a:ext cx="3960440" cy="315535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61075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1449" y="116632"/>
            <a:ext cx="1515047" cy="71351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p:txBody>
          <a:bodyPr>
            <a:normAutofit fontScale="90000"/>
          </a:bodyPr>
          <a:lstStyle/>
          <a:p>
            <a:pPr algn="l"/>
            <a:r>
              <a:rPr lang="" sz="2000" dirty="0" smtClean="0">
                <a:latin typeface="Century Gothic" pitchFamily="34" charset="0"/>
              </a:rPr>
              <a:t/>
            </a:r>
            <a:br>
              <a:rPr lang="" sz="2000" dirty="0" smtClean="0">
                <a:latin typeface="Century Gothic" pitchFamily="34" charset="0"/>
              </a:rPr>
            </a:br>
            <a:r>
              <a:rPr lang="" sz="2000" dirty="0">
                <a:latin typeface="Century Gothic" pitchFamily="34" charset="0"/>
              </a:rPr>
              <a:t/>
            </a:r>
            <a:br>
              <a:rPr lang="" sz="2000" dirty="0">
                <a:latin typeface="Century Gothic" pitchFamily="34" charset="0"/>
              </a:rPr>
            </a:br>
            <a:r>
              <a:rPr lang="" sz="2000" dirty="0" smtClean="0">
                <a:latin typeface="Century Gothic" pitchFamily="34" charset="0"/>
              </a:rPr>
              <a:t>Consideraciones sobre </a:t>
            </a:r>
            <a:r>
              <a:rPr lang="es-ES_tradnl" sz="2000" dirty="0" smtClean="0">
                <a:latin typeface="Century Gothic" pitchFamily="34" charset="0"/>
              </a:rPr>
              <a:t>los</a:t>
            </a:r>
            <a:r>
              <a:rPr lang="" sz="2000" dirty="0" smtClean="0">
                <a:latin typeface="Century Gothic" pitchFamily="34" charset="0"/>
              </a:rPr>
              <a:t> </a:t>
            </a:r>
            <a:r>
              <a:rPr lang="es-ES_tradnl" sz="2000" dirty="0" smtClean="0">
                <a:latin typeface="Century Gothic" pitchFamily="34" charset="0"/>
              </a:rPr>
              <a:t>supuestos macroeconómicos</a:t>
            </a:r>
            <a:r>
              <a:rPr lang="" sz="2000" dirty="0" smtClean="0">
                <a:latin typeface="Century Gothic" pitchFamily="34" charset="0"/>
              </a:rPr>
              <a:t>:</a:t>
            </a:r>
            <a:r>
              <a:rPr lang="es-ES_tradnl" sz="2800" dirty="0">
                <a:latin typeface="Century Gothic" pitchFamily="34" charset="0"/>
              </a:rPr>
              <a:t/>
            </a:r>
            <a:br>
              <a:rPr lang="es-ES_tradnl" sz="2800" dirty="0">
                <a:latin typeface="Century Gothic" pitchFamily="34" charset="0"/>
              </a:rPr>
            </a:br>
            <a:endParaRPr lang="es-ES" sz="2800" dirty="0">
              <a:latin typeface="Century Gothic" panose="020B0502020202020204" pitchFamily="34" charset="0"/>
            </a:endParaRPr>
          </a:p>
        </p:txBody>
      </p:sp>
      <p:sp>
        <p:nvSpPr>
          <p:cNvPr id="4" name="Marcador de contenido 3"/>
          <p:cNvSpPr>
            <a:spLocks noGrp="1"/>
          </p:cNvSpPr>
          <p:nvPr>
            <p:ph idx="1"/>
          </p:nvPr>
        </p:nvSpPr>
        <p:spPr>
          <a:xfrm>
            <a:off x="461640" y="1772816"/>
            <a:ext cx="8229600" cy="4525963"/>
          </a:xfrm>
        </p:spPr>
        <p:txBody>
          <a:bodyPr>
            <a:normAutofit/>
          </a:bodyPr>
          <a:lstStyle/>
          <a:p>
            <a:pPr marL="0" indent="0" algn="just">
              <a:buNone/>
            </a:pPr>
            <a:r>
              <a:rPr lang="" sz="1800" dirty="0" smtClean="0">
                <a:latin typeface="Century Gothic" panose="020B0502020202020204" pitchFamily="34" charset="0"/>
              </a:rPr>
              <a:t>Nicaragua presenta una senda favorable de crecimiento, ligeramente por encima de la mediana regional.</a:t>
            </a:r>
            <a:endParaRPr lang="es-ES" sz="1800" dirty="0">
              <a:latin typeface="Century Gothic" panose="020B0502020202020204" pitchFamily="34" charset="0"/>
            </a:endParaRPr>
          </a:p>
        </p:txBody>
      </p:sp>
      <p:sp>
        <p:nvSpPr>
          <p:cNvPr id="6" name="Rectángulo 5"/>
          <p:cNvSpPr/>
          <p:nvPr/>
        </p:nvSpPr>
        <p:spPr>
          <a:xfrm flipV="1">
            <a:off x="2879" y="1727097"/>
            <a:ext cx="9141121" cy="45719"/>
          </a:xfrm>
          <a:prstGeom prst="rect">
            <a:avLst/>
          </a:prstGeom>
          <a:gradFill flip="none" rotWithShape="1">
            <a:gsLst>
              <a:gs pos="0">
                <a:schemeClr val="accent2">
                  <a:lumMod val="0"/>
                  <a:lumOff val="100000"/>
                </a:schemeClr>
              </a:gs>
              <a:gs pos="0">
                <a:schemeClr val="accent2">
                  <a:lumMod val="0"/>
                  <a:lumOff val="100000"/>
                </a:schemeClr>
              </a:gs>
              <a:gs pos="52000">
                <a:schemeClr val="accent2">
                  <a:lumMod val="60000"/>
                  <a:lumOff val="4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9" name="Gráfico 8"/>
          <p:cNvGraphicFramePr>
            <a:graphicFrameLocks/>
          </p:cNvGraphicFramePr>
          <p:nvPr>
            <p:extLst>
              <p:ext uri="{D42A27DB-BD31-4B8C-83A1-F6EECF244321}">
                <p14:modId xmlns:p14="http://schemas.microsoft.com/office/powerpoint/2010/main" val="2911267563"/>
              </p:ext>
            </p:extLst>
          </p:nvPr>
        </p:nvGraphicFramePr>
        <p:xfrm>
          <a:off x="1079612" y="2596528"/>
          <a:ext cx="6984776" cy="40577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05326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3792"/>
            <a:ext cx="8229600" cy="1143000"/>
          </a:xfrm>
        </p:spPr>
        <p:txBody>
          <a:bodyPr/>
          <a:lstStyle/>
          <a:p>
            <a:r>
              <a:rPr lang="es-ES_tradnl" dirty="0">
                <a:latin typeface="Century Gothic" pitchFamily="34" charset="0"/>
              </a:rPr>
              <a:t>Fuentes de Financiamiento</a:t>
            </a:r>
            <a:endParaRPr lang="es-NI" dirty="0"/>
          </a:p>
        </p:txBody>
      </p:sp>
      <p:sp>
        <p:nvSpPr>
          <p:cNvPr id="5" name="4 Rectángulo"/>
          <p:cNvSpPr/>
          <p:nvPr/>
        </p:nvSpPr>
        <p:spPr>
          <a:xfrm rot="10800000">
            <a:off x="1801074" y="6597352"/>
            <a:ext cx="7172577" cy="7200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pic>
        <p:nvPicPr>
          <p:cNvPr id="6"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78780"/>
            <a:ext cx="1377315" cy="648653"/>
          </a:xfrm>
          <a:prstGeom prst="rect">
            <a:avLst/>
          </a:prstGeom>
          <a:noFill/>
          <a:extLst>
            <a:ext uri="{909E8E84-426E-40DD-AFC4-6F175D3DCCD1}">
              <a14:hiddenFill xmlns:a14="http://schemas.microsoft.com/office/drawing/2010/main">
                <a:solidFill>
                  <a:srgbClr val="FFFFFF"/>
                </a:solidFill>
              </a14:hiddenFill>
            </a:ext>
          </a:extLst>
        </p:spPr>
      </p:pic>
      <p:sp>
        <p:nvSpPr>
          <p:cNvPr id="4" name="3 Marcador de contenido"/>
          <p:cNvSpPr>
            <a:spLocks noGrp="1"/>
          </p:cNvSpPr>
          <p:nvPr>
            <p:ph idx="1"/>
          </p:nvPr>
        </p:nvSpPr>
        <p:spPr>
          <a:xfrm>
            <a:off x="5652120" y="1556792"/>
            <a:ext cx="3250704" cy="4680520"/>
          </a:xfrm>
        </p:spPr>
        <p:txBody>
          <a:bodyPr>
            <a:normAutofit lnSpcReduction="10000"/>
          </a:bodyPr>
          <a:lstStyle/>
          <a:p>
            <a:pPr>
              <a:buFont typeface="Wingdings" pitchFamily="2" charset="2"/>
              <a:buChar char="ü"/>
            </a:pPr>
            <a:r>
              <a:rPr lang="es-ES_tradnl" sz="1800" dirty="0" smtClean="0">
                <a:latin typeface="Century Gothic" pitchFamily="34" charset="0"/>
              </a:rPr>
              <a:t>El presupuesto estará financiándose en mayor medida con ingresos tributarios crecientes. </a:t>
            </a:r>
          </a:p>
          <a:p>
            <a:pPr>
              <a:buFont typeface="Wingdings" pitchFamily="2" charset="2"/>
              <a:buChar char="ü"/>
            </a:pPr>
            <a:endParaRPr lang="es-ES_tradnl" sz="1800" dirty="0" smtClean="0">
              <a:latin typeface="Century Gothic" pitchFamily="34" charset="0"/>
            </a:endParaRPr>
          </a:p>
          <a:p>
            <a:pPr>
              <a:buFont typeface="Wingdings" pitchFamily="2" charset="2"/>
              <a:buChar char="ü"/>
            </a:pPr>
            <a:r>
              <a:rPr lang="es-ES_tradnl" sz="1800" dirty="0" smtClean="0">
                <a:latin typeface="Century Gothic" pitchFamily="34" charset="0"/>
              </a:rPr>
              <a:t>Los recursos externos financiarán una proporción menor que años anteriores, pero tienden a estabilizarse. </a:t>
            </a:r>
          </a:p>
          <a:p>
            <a:pPr>
              <a:buFont typeface="Wingdings" pitchFamily="2" charset="2"/>
              <a:buChar char="ü"/>
            </a:pPr>
            <a:endParaRPr lang="es-ES_tradnl" sz="1800" dirty="0">
              <a:latin typeface="Century Gothic" pitchFamily="34" charset="0"/>
            </a:endParaRPr>
          </a:p>
          <a:p>
            <a:pPr>
              <a:buFont typeface="Wingdings" pitchFamily="2" charset="2"/>
              <a:buChar char="ü"/>
            </a:pPr>
            <a:r>
              <a:rPr lang="es-ES_tradnl" sz="1800" dirty="0" smtClean="0">
                <a:latin typeface="Century Gothic" pitchFamily="34" charset="0"/>
              </a:rPr>
              <a:t>Asimismo, las colocaciones del gobierno central se mantendrán en niveles similares a los últimos cuatro años. </a:t>
            </a:r>
            <a:endParaRPr lang="es-NI" sz="1800" dirty="0">
              <a:latin typeface="Century Gothic" pitchFamily="34" charset="0"/>
            </a:endParaRPr>
          </a:p>
        </p:txBody>
      </p:sp>
      <p:graphicFrame>
        <p:nvGraphicFramePr>
          <p:cNvPr id="7" name="7 Gráfico"/>
          <p:cNvGraphicFramePr>
            <a:graphicFrameLocks/>
          </p:cNvGraphicFramePr>
          <p:nvPr>
            <p:extLst>
              <p:ext uri="{D42A27DB-BD31-4B8C-83A1-F6EECF244321}">
                <p14:modId xmlns:p14="http://schemas.microsoft.com/office/powerpoint/2010/main" val="4150669930"/>
              </p:ext>
            </p:extLst>
          </p:nvPr>
        </p:nvGraphicFramePr>
        <p:xfrm>
          <a:off x="179512" y="1340768"/>
          <a:ext cx="5381625" cy="48244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8133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143000"/>
          </a:xfrm>
        </p:spPr>
        <p:txBody>
          <a:bodyPr>
            <a:normAutofit/>
          </a:bodyPr>
          <a:lstStyle/>
          <a:p>
            <a:r>
              <a:rPr lang="es-ES_tradnl" sz="3200" dirty="0" smtClean="0">
                <a:latin typeface="Century Gothic" pitchFamily="34" charset="0"/>
              </a:rPr>
              <a:t>Fuentes de Financiamiento </a:t>
            </a:r>
            <a:r>
              <a:rPr lang="es-ES_tradnl" sz="2000" dirty="0" smtClean="0">
                <a:latin typeface="Century Gothic" pitchFamily="34" charset="0"/>
              </a:rPr>
              <a:t>(continuación)</a:t>
            </a:r>
            <a:endParaRPr lang="es-NI" sz="2000" dirty="0">
              <a:latin typeface="Century Gothic" pitchFamily="34" charset="0"/>
            </a:endParaRPr>
          </a:p>
        </p:txBody>
      </p:sp>
      <p:sp>
        <p:nvSpPr>
          <p:cNvPr id="6" name="2 Marcador de contenido"/>
          <p:cNvSpPr txBox="1">
            <a:spLocks/>
          </p:cNvSpPr>
          <p:nvPr/>
        </p:nvSpPr>
        <p:spPr>
          <a:xfrm>
            <a:off x="467544" y="1052736"/>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s-ES_tradnl" sz="1800" dirty="0" smtClean="0">
                <a:latin typeface="Century Gothic" pitchFamily="34" charset="0"/>
              </a:rPr>
              <a:t>Los principales tributos que aportarán al financiamiento del gasto serán: el </a:t>
            </a:r>
            <a:r>
              <a:rPr lang="es-ES_tradnl" sz="1800" u="sng" dirty="0" smtClean="0">
                <a:latin typeface="Century Gothic" pitchFamily="34" charset="0"/>
              </a:rPr>
              <a:t>IVA importado</a:t>
            </a:r>
            <a:r>
              <a:rPr lang="es-ES_tradnl" sz="1800" dirty="0" smtClean="0">
                <a:latin typeface="Century Gothic" pitchFamily="34" charset="0"/>
              </a:rPr>
              <a:t>, el IR y el IVA doméstico. Estas estimaciones siguen siendo conservadoras, pero más ajustadas al panorama externo.</a:t>
            </a:r>
            <a:endParaRPr lang="es-NI" sz="2000" dirty="0">
              <a:latin typeface="Century Gothic" pitchFamily="34" charset="0"/>
            </a:endParaRPr>
          </a:p>
        </p:txBody>
      </p:sp>
      <p:sp>
        <p:nvSpPr>
          <p:cNvPr id="9" name="8 Rectángulo"/>
          <p:cNvSpPr/>
          <p:nvPr/>
        </p:nvSpPr>
        <p:spPr>
          <a:xfrm rot="10800000">
            <a:off x="1801074" y="6597352"/>
            <a:ext cx="7172577" cy="7200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78780"/>
            <a:ext cx="1377315" cy="648653"/>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611560" y="6237312"/>
            <a:ext cx="5616624" cy="430887"/>
          </a:xfrm>
          <a:prstGeom prst="rect">
            <a:avLst/>
          </a:prstGeom>
          <a:noFill/>
        </p:spPr>
        <p:txBody>
          <a:bodyPr wrap="square" rtlCol="0">
            <a:spAutoFit/>
          </a:bodyPr>
          <a:lstStyle/>
          <a:p>
            <a:r>
              <a:rPr lang="es-ES_tradnl" sz="1100" dirty="0" smtClean="0"/>
              <a:t>(*): </a:t>
            </a:r>
            <a:r>
              <a:rPr lang="es-ES_tradnl" sz="1100" dirty="0">
                <a:latin typeface="Century Gothic" pitchFamily="34" charset="0"/>
              </a:rPr>
              <a:t>no </a:t>
            </a:r>
            <a:r>
              <a:rPr lang="es-ES_tradnl" sz="1100" dirty="0" smtClean="0">
                <a:latin typeface="Century Gothic" pitchFamily="34" charset="0"/>
              </a:rPr>
              <a:t>contemplan el rendimiento </a:t>
            </a:r>
            <a:r>
              <a:rPr lang="es-ES_tradnl" sz="1100" dirty="0">
                <a:latin typeface="Century Gothic" pitchFamily="34" charset="0"/>
              </a:rPr>
              <a:t>reforma </a:t>
            </a:r>
            <a:r>
              <a:rPr lang="es-ES_tradnl" sz="1100" dirty="0" smtClean="0">
                <a:latin typeface="Century Gothic" pitchFamily="34" charset="0"/>
              </a:rPr>
              <a:t>tributaria.</a:t>
            </a:r>
            <a:endParaRPr lang="es-NI" sz="1200" dirty="0">
              <a:latin typeface="Century Gothic" pitchFamily="34" charset="0"/>
            </a:endParaRPr>
          </a:p>
          <a:p>
            <a:endParaRPr lang="es-NI" sz="1100"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289010971"/>
              </p:ext>
            </p:extLst>
          </p:nvPr>
        </p:nvGraphicFramePr>
        <p:xfrm>
          <a:off x="497824" y="1988840"/>
          <a:ext cx="7962608" cy="4154805"/>
        </p:xfrm>
        <a:graphic>
          <a:graphicData uri="http://schemas.openxmlformats.org/drawingml/2006/table">
            <a:tbl>
              <a:tblPr>
                <a:tableStyleId>{5C22544A-7EE6-4342-B048-85BDC9FD1C3A}</a:tableStyleId>
              </a:tblPr>
              <a:tblGrid>
                <a:gridCol w="2816705"/>
                <a:gridCol w="1430019"/>
                <a:gridCol w="1256684"/>
                <a:gridCol w="780010"/>
                <a:gridCol w="855845"/>
                <a:gridCol w="823345"/>
              </a:tblGrid>
              <a:tr h="190500">
                <a:tc gridSpan="6">
                  <a:txBody>
                    <a:bodyPr/>
                    <a:lstStyle/>
                    <a:p>
                      <a:pPr algn="ctr" fontAlgn="b"/>
                      <a:r>
                        <a:rPr lang="es-ES" sz="1600" b="1" u="none" strike="noStrike" dirty="0">
                          <a:effectLst/>
                        </a:rPr>
                        <a:t>Ingresos del Gobierno Central </a:t>
                      </a:r>
                      <a:endParaRPr lang="es-ES" sz="1600" b="1" i="0" u="none" strike="noStrike" dirty="0">
                        <a:solidFill>
                          <a:srgbClr val="000000"/>
                        </a:solidFill>
                        <a:effectLst/>
                        <a:latin typeface="Calibri"/>
                      </a:endParaRPr>
                    </a:p>
                  </a:txBody>
                  <a:tcPr marL="9525" marR="9525" marT="9525" marB="0" anchor="b">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00025">
                <a:tc gridSpan="6">
                  <a:txBody>
                    <a:bodyPr/>
                    <a:lstStyle/>
                    <a:p>
                      <a:pPr algn="ctr" fontAlgn="b"/>
                      <a:r>
                        <a:rPr lang="es-ES" sz="1400" b="0" i="1" u="none" strike="noStrike" dirty="0">
                          <a:effectLst/>
                        </a:rPr>
                        <a:t>(millones de córdobas corrientes)</a:t>
                      </a:r>
                      <a:endParaRPr lang="es-ES" sz="1400" b="0" i="1" u="none" strike="noStrike" dirty="0">
                        <a:solidFill>
                          <a:srgbClr val="000000"/>
                        </a:solidFill>
                        <a:effectLst/>
                        <a:latin typeface="Calibri"/>
                      </a:endParaRPr>
                    </a:p>
                  </a:txBody>
                  <a:tcPr marL="9525" marR="9525" marT="9525" marB="0" anchor="b">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81000">
                <a:tc>
                  <a:txBody>
                    <a:bodyPr/>
                    <a:lstStyle/>
                    <a:p>
                      <a:pPr algn="ctr" fontAlgn="b"/>
                      <a:r>
                        <a:rPr lang="es-ES" sz="1200" b="1" u="none" strike="noStrike" dirty="0">
                          <a:effectLst/>
                        </a:rPr>
                        <a:t>Concepto</a:t>
                      </a:r>
                      <a:endParaRPr lang="es-ES" sz="1200" b="1" i="0" u="none" strike="noStrike" dirty="0">
                        <a:solidFill>
                          <a:srgbClr val="000000"/>
                        </a:solidFill>
                        <a:effectLst/>
                        <a:latin typeface="Calibri"/>
                      </a:endParaRPr>
                    </a:p>
                  </a:txBody>
                  <a:tcPr marL="9525" marR="9525" marT="9525" marB="0" anchor="b">
                    <a:noFill/>
                  </a:tcPr>
                </a:tc>
                <a:tc>
                  <a:txBody>
                    <a:bodyPr/>
                    <a:lstStyle/>
                    <a:p>
                      <a:pPr algn="ctr" fontAlgn="b"/>
                      <a:r>
                        <a:rPr lang="es-ES" sz="1200" b="1" u="none" strike="noStrike" dirty="0">
                          <a:effectLst/>
                        </a:rPr>
                        <a:t>2013</a:t>
                      </a:r>
                      <a:endParaRPr lang="es-ES" sz="1200" b="1" i="0" u="none" strike="noStrike" dirty="0">
                        <a:solidFill>
                          <a:srgbClr val="000000"/>
                        </a:solidFill>
                        <a:effectLst/>
                        <a:latin typeface="Calibri"/>
                      </a:endParaRPr>
                    </a:p>
                  </a:txBody>
                  <a:tcPr marL="9525" marR="9525" marT="9525" marB="0" anchor="b">
                    <a:noFill/>
                  </a:tcPr>
                </a:tc>
                <a:tc>
                  <a:txBody>
                    <a:bodyPr/>
                    <a:lstStyle/>
                    <a:p>
                      <a:pPr algn="ctr" fontAlgn="b"/>
                      <a:r>
                        <a:rPr lang="es-ES" sz="1200" b="1" u="none" strike="noStrike" dirty="0">
                          <a:effectLst/>
                        </a:rPr>
                        <a:t>2014</a:t>
                      </a:r>
                      <a:endParaRPr lang="es-ES" sz="1200" b="1" i="0" u="none" strike="noStrike" dirty="0">
                        <a:solidFill>
                          <a:srgbClr val="000000"/>
                        </a:solidFill>
                        <a:effectLst/>
                        <a:latin typeface="Calibri"/>
                      </a:endParaRPr>
                    </a:p>
                  </a:txBody>
                  <a:tcPr marL="9525" marR="9525" marT="9525" marB="0" anchor="b">
                    <a:noFill/>
                  </a:tcPr>
                </a:tc>
                <a:tc>
                  <a:txBody>
                    <a:bodyPr/>
                    <a:lstStyle/>
                    <a:p>
                      <a:pPr algn="ctr" fontAlgn="ctr"/>
                      <a:r>
                        <a:rPr lang="es-ES" sz="1200" b="1" u="none" strike="noStrike" dirty="0">
                          <a:effectLst/>
                        </a:rPr>
                        <a:t>Variación %</a:t>
                      </a:r>
                      <a:endParaRPr lang="es-ES" sz="1200" b="1" i="0" u="none" strike="noStrike" dirty="0">
                        <a:solidFill>
                          <a:srgbClr val="000000"/>
                        </a:solidFill>
                        <a:effectLst/>
                        <a:latin typeface="Calibri"/>
                      </a:endParaRPr>
                    </a:p>
                  </a:txBody>
                  <a:tcPr marL="9525" marR="9525" marT="9525" marB="0" anchor="ctr">
                    <a:noFill/>
                  </a:tcPr>
                </a:tc>
                <a:tc>
                  <a:txBody>
                    <a:bodyPr/>
                    <a:lstStyle/>
                    <a:p>
                      <a:pPr algn="ctr" fontAlgn="ctr"/>
                      <a:r>
                        <a:rPr lang="es-ES" sz="1200" b="1" u="none" strike="noStrike" dirty="0">
                          <a:effectLst/>
                        </a:rPr>
                        <a:t>Aporte Marginal %</a:t>
                      </a:r>
                      <a:endParaRPr lang="es-ES" sz="1200" b="1" i="0" u="none" strike="noStrike" dirty="0">
                        <a:solidFill>
                          <a:srgbClr val="000000"/>
                        </a:solidFill>
                        <a:effectLst/>
                        <a:latin typeface="Calibri"/>
                      </a:endParaRPr>
                    </a:p>
                  </a:txBody>
                  <a:tcPr marL="9525" marR="9525" marT="9525" marB="0" anchor="ctr">
                    <a:noFill/>
                  </a:tcPr>
                </a:tc>
                <a:tc>
                  <a:txBody>
                    <a:bodyPr/>
                    <a:lstStyle/>
                    <a:p>
                      <a:pPr algn="ctr" fontAlgn="ctr"/>
                      <a:r>
                        <a:rPr lang="es-ES" sz="1200" b="1" u="none" strike="noStrike" dirty="0">
                          <a:effectLst/>
                        </a:rPr>
                        <a:t>Estructura %</a:t>
                      </a:r>
                      <a:endParaRPr lang="es-ES" sz="1200" b="1" i="0" u="none" strike="noStrike" dirty="0">
                        <a:solidFill>
                          <a:srgbClr val="000000"/>
                        </a:solidFill>
                        <a:effectLst/>
                        <a:latin typeface="Calibri"/>
                      </a:endParaRPr>
                    </a:p>
                  </a:txBody>
                  <a:tcPr marL="9525" marR="9525" marT="9525" marB="0" anchor="ctr">
                    <a:noFill/>
                  </a:tcPr>
                </a:tc>
              </a:tr>
              <a:tr h="190500">
                <a:tc>
                  <a:txBody>
                    <a:bodyPr/>
                    <a:lstStyle/>
                    <a:p>
                      <a:pPr algn="l" rtl="0" fontAlgn="b"/>
                      <a:r>
                        <a:rPr lang="es-ES" sz="1200" b="1" u="none" strike="noStrike" dirty="0">
                          <a:effectLst/>
                        </a:rPr>
                        <a:t>Ingresos Totales</a:t>
                      </a:r>
                      <a:endParaRPr lang="es-ES" sz="1200" b="1" i="0" u="none" strike="noStrike" dirty="0">
                        <a:solidFill>
                          <a:srgbClr val="000000"/>
                        </a:solidFill>
                        <a:effectLst/>
                        <a:latin typeface="Century Gothic"/>
                      </a:endParaRPr>
                    </a:p>
                  </a:txBody>
                  <a:tcPr marL="9525" marR="9525" marT="9525" marB="0" anchor="b">
                    <a:noFill/>
                  </a:tcPr>
                </a:tc>
                <a:tc>
                  <a:txBody>
                    <a:bodyPr/>
                    <a:lstStyle/>
                    <a:p>
                      <a:pPr algn="r" fontAlgn="b"/>
                      <a:r>
                        <a:rPr lang="es-ES" sz="1200" b="1" u="none" strike="noStrike" dirty="0">
                          <a:effectLst/>
                        </a:rPr>
                        <a:t>46,261.74</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a:effectLst/>
                        </a:rPr>
                        <a:t>52,081.47</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b="1" u="none" strike="noStrike">
                          <a:effectLst/>
                        </a:rPr>
                        <a:t>12.6%</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b="1" u="none" strike="noStrike">
                          <a:effectLst/>
                        </a:rPr>
                        <a:t>12.6%</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b="1" u="none" strike="noStrike">
                          <a:effectLst/>
                        </a:rPr>
                        <a:t>100.0%</a:t>
                      </a:r>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r>
              <a:tr h="190500">
                <a:tc>
                  <a:txBody>
                    <a:bodyPr/>
                    <a:lstStyle/>
                    <a:p>
                      <a:pPr algn="l" fontAlgn="b"/>
                      <a:r>
                        <a:rPr lang="es-ES" sz="1200" b="1" u="none" strike="noStrike" dirty="0">
                          <a:effectLst/>
                        </a:rPr>
                        <a:t>Ingresos Corrientes</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46,257.31</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52,081.47</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12.6%</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12.6%</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100%</a:t>
                      </a:r>
                      <a:endParaRPr lang="es-ES" sz="1200" b="1" i="0" u="none" strike="noStrike" dirty="0">
                        <a:solidFill>
                          <a:srgbClr val="000000"/>
                        </a:solidFill>
                        <a:effectLst/>
                        <a:latin typeface="Calibri"/>
                      </a:endParaRPr>
                    </a:p>
                  </a:txBody>
                  <a:tcPr marL="9525" marR="9525" marT="9525" marB="0" anchor="b">
                    <a:noFill/>
                  </a:tcPr>
                </a:tc>
              </a:tr>
              <a:tr h="190500">
                <a:tc>
                  <a:txBody>
                    <a:bodyPr/>
                    <a:lstStyle/>
                    <a:p>
                      <a:pPr algn="l" fontAlgn="b"/>
                      <a:r>
                        <a:rPr lang="es-ES" sz="1200" u="none" strike="noStrike">
                          <a:effectLst/>
                        </a:rPr>
                        <a:t>Ingresos Tributarios</a:t>
                      </a:r>
                      <a:endParaRPr lang="es-ES" sz="1200" b="1" i="0" u="none" strike="noStrike">
                        <a:solidFill>
                          <a:srgbClr val="000000"/>
                        </a:solidFill>
                        <a:effectLst/>
                        <a:latin typeface="Calibri"/>
                      </a:endParaRPr>
                    </a:p>
                  </a:txBody>
                  <a:tcPr marL="85725" marR="9525" marT="9525" marB="0" anchor="b">
                    <a:noFill/>
                  </a:tcPr>
                </a:tc>
                <a:tc>
                  <a:txBody>
                    <a:bodyPr/>
                    <a:lstStyle/>
                    <a:p>
                      <a:pPr algn="r" fontAlgn="b"/>
                      <a:r>
                        <a:rPr lang="es-ES" sz="1200" u="none" strike="noStrike">
                          <a:effectLst/>
                        </a:rPr>
                        <a:t>42,818.33</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48,265.17</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12.7%</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11.8%</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93.6%</a:t>
                      </a:r>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r>
                        <a:rPr lang="es-ES" sz="1200" u="none" strike="noStrike">
                          <a:effectLst/>
                        </a:rPr>
                        <a:t>Sobre los Ingresos</a:t>
                      </a:r>
                      <a:endParaRPr lang="es-ES" sz="1200" b="0" i="0" u="none" strike="noStrike">
                        <a:solidFill>
                          <a:srgbClr val="000000"/>
                        </a:solidFill>
                        <a:effectLst/>
                        <a:latin typeface="Calibri"/>
                      </a:endParaRPr>
                    </a:p>
                  </a:txBody>
                  <a:tcPr marL="171450" marR="9525" marT="9525" marB="0" anchor="b">
                    <a:noFill/>
                  </a:tcPr>
                </a:tc>
                <a:tc>
                  <a:txBody>
                    <a:bodyPr/>
                    <a:lstStyle/>
                    <a:p>
                      <a:pPr algn="r" fontAlgn="b"/>
                      <a:r>
                        <a:rPr lang="es-ES" sz="1200" u="none" strike="noStrike">
                          <a:effectLst/>
                        </a:rPr>
                        <a:t>15,870.89</a:t>
                      </a:r>
                      <a:endParaRPr lang="es-ES" sz="1200" b="0"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18,417.01</a:t>
                      </a:r>
                      <a:endParaRPr lang="es-ES" sz="1200" b="0"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16.0%</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5.9%</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47.3%</a:t>
                      </a:r>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r>
                        <a:rPr lang="es-ES" sz="1200" u="none" strike="noStrike">
                          <a:effectLst/>
                        </a:rPr>
                        <a:t>Sobre la Prod., Cons. y Trans. Internas</a:t>
                      </a:r>
                      <a:endParaRPr lang="es-ES" sz="1200" b="0" i="0" u="none" strike="noStrike">
                        <a:solidFill>
                          <a:srgbClr val="000000"/>
                        </a:solidFill>
                        <a:effectLst/>
                        <a:latin typeface="Calibri"/>
                      </a:endParaRPr>
                    </a:p>
                  </a:txBody>
                  <a:tcPr marL="171450" marR="9525" marT="9525" marB="0" anchor="b">
                    <a:noFill/>
                  </a:tcPr>
                </a:tc>
                <a:tc>
                  <a:txBody>
                    <a:bodyPr/>
                    <a:lstStyle/>
                    <a:p>
                      <a:pPr algn="r" fontAlgn="b"/>
                      <a:r>
                        <a:rPr lang="es-ES" sz="1200" u="none" strike="noStrike">
                          <a:effectLst/>
                        </a:rPr>
                        <a:t>13,431.68</a:t>
                      </a:r>
                      <a:endParaRPr lang="es-ES" sz="1200" b="0"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15,137.23</a:t>
                      </a:r>
                      <a:endParaRPr lang="es-ES" sz="1200" b="0"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12.7%</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4.0%</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31.7%</a:t>
                      </a:r>
                      <a:endParaRPr lang="es-ES" sz="1200" b="1" i="0" u="none" strike="noStrike">
                        <a:solidFill>
                          <a:srgbClr val="000000"/>
                        </a:solidFill>
                        <a:effectLst/>
                        <a:latin typeface="Calibri"/>
                      </a:endParaRPr>
                    </a:p>
                  </a:txBody>
                  <a:tcPr marL="9525" marR="9525" marT="9525" marB="0" anchor="b">
                    <a:noFill/>
                  </a:tcPr>
                </a:tc>
              </a:tr>
              <a:tr h="219075">
                <a:tc>
                  <a:txBody>
                    <a:bodyPr/>
                    <a:lstStyle/>
                    <a:p>
                      <a:pPr algn="l" fontAlgn="b"/>
                      <a:r>
                        <a:rPr lang="es-ES" sz="1200" u="none" strike="noStrike">
                          <a:effectLst/>
                        </a:rPr>
                        <a:t>Sobre el Comercio Exterior </a:t>
                      </a:r>
                      <a:r>
                        <a:rPr lang="es-ES" sz="1200" u="none" strike="noStrike" baseline="30000">
                          <a:effectLst/>
                        </a:rPr>
                        <a:t>1/</a:t>
                      </a:r>
                      <a:endParaRPr lang="es-ES" sz="1200" b="0" i="0" u="none" strike="noStrike">
                        <a:solidFill>
                          <a:srgbClr val="000000"/>
                        </a:solidFill>
                        <a:effectLst/>
                        <a:latin typeface="Calibri"/>
                      </a:endParaRPr>
                    </a:p>
                  </a:txBody>
                  <a:tcPr marL="171450" marR="9525" marT="9525" marB="0" anchor="b">
                    <a:noFill/>
                  </a:tcPr>
                </a:tc>
                <a:tc>
                  <a:txBody>
                    <a:bodyPr/>
                    <a:lstStyle/>
                    <a:p>
                      <a:pPr algn="r" fontAlgn="b"/>
                      <a:r>
                        <a:rPr lang="es-ES" sz="1200" u="none" strike="noStrike">
                          <a:effectLst/>
                        </a:rPr>
                        <a:t>13,515.76</a:t>
                      </a:r>
                      <a:endParaRPr lang="es-ES" sz="1200" b="0"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14,710.93</a:t>
                      </a:r>
                      <a:endParaRPr lang="es-ES" sz="1200" b="0"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8.8%</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2.8%</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22.2%</a:t>
                      </a:r>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endParaRPr lang="es-ES" sz="1200" b="0" i="0" u="none" strike="noStrike">
                        <a:solidFill>
                          <a:srgbClr val="000000"/>
                        </a:solidFill>
                        <a:effectLst/>
                        <a:latin typeface="Calibri"/>
                      </a:endParaRPr>
                    </a:p>
                  </a:txBody>
                  <a:tcPr marL="857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r>
                        <a:rPr lang="es-ES" sz="1200" u="none" strike="noStrike">
                          <a:effectLst/>
                        </a:rPr>
                        <a:t>Ingresos no Tributarios</a:t>
                      </a:r>
                      <a:endParaRPr lang="es-ES" sz="1200" b="1" i="0" u="none" strike="noStrike">
                        <a:solidFill>
                          <a:srgbClr val="000000"/>
                        </a:solidFill>
                        <a:effectLst/>
                        <a:latin typeface="Calibri"/>
                      </a:endParaRPr>
                    </a:p>
                  </a:txBody>
                  <a:tcPr marL="85725" marR="9525" marT="9525" marB="0" anchor="b">
                    <a:noFill/>
                  </a:tcPr>
                </a:tc>
                <a:tc>
                  <a:txBody>
                    <a:bodyPr/>
                    <a:lstStyle/>
                    <a:p>
                      <a:pPr algn="r" fontAlgn="b"/>
                      <a:r>
                        <a:rPr lang="es-ES" sz="1200" u="none" strike="noStrike">
                          <a:effectLst/>
                        </a:rPr>
                        <a:t>3,331.68</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3,681.49</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10.5%</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0.8%</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6.0%</a:t>
                      </a:r>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r>
                        <a:rPr lang="es-ES" sz="1200" u="none" strike="noStrike">
                          <a:effectLst/>
                        </a:rPr>
                        <a:t>Rentas de la Propiedad</a:t>
                      </a:r>
                      <a:endParaRPr lang="es-ES" sz="1200" b="1" i="0" u="none" strike="noStrike">
                        <a:solidFill>
                          <a:srgbClr val="000000"/>
                        </a:solidFill>
                        <a:effectLst/>
                        <a:latin typeface="Calibri"/>
                      </a:endParaRPr>
                    </a:p>
                  </a:txBody>
                  <a:tcPr marL="85725" marR="9525" marT="9525" marB="0" anchor="b">
                    <a:noFill/>
                  </a:tcPr>
                </a:tc>
                <a:tc>
                  <a:txBody>
                    <a:bodyPr/>
                    <a:lstStyle/>
                    <a:p>
                      <a:pPr algn="r" fontAlgn="b"/>
                      <a:r>
                        <a:rPr lang="es-ES" sz="1200" u="none" strike="noStrike">
                          <a:effectLst/>
                        </a:rPr>
                        <a:t>53.30</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89.81</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68.5%</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0.1%</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0.6%</a:t>
                      </a:r>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r>
                        <a:rPr lang="es-ES" sz="1200" u="none" strike="noStrike">
                          <a:effectLst/>
                        </a:rPr>
                        <a:t>Transferencias Corrientes</a:t>
                      </a:r>
                      <a:endParaRPr lang="es-ES" sz="1200" b="1" i="0" u="none" strike="noStrike">
                        <a:solidFill>
                          <a:srgbClr val="000000"/>
                        </a:solidFill>
                        <a:effectLst/>
                        <a:latin typeface="Calibri"/>
                      </a:endParaRPr>
                    </a:p>
                  </a:txBody>
                  <a:tcPr marL="85725" marR="9525" marT="9525" marB="0" anchor="b">
                    <a:noFill/>
                  </a:tcPr>
                </a:tc>
                <a:tc>
                  <a:txBody>
                    <a:bodyPr/>
                    <a:lstStyle/>
                    <a:p>
                      <a:pPr algn="r" fontAlgn="b"/>
                      <a:r>
                        <a:rPr lang="es-ES" sz="1200" u="none" strike="noStrike">
                          <a:effectLst/>
                        </a:rPr>
                        <a:t>54.00</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45.00</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-16.7%</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0.0%</a:t>
                      </a:r>
                      <a:endParaRPr lang="es-ES" sz="1200" b="1" i="0" u="none" strike="noStrike">
                        <a:solidFill>
                          <a:srgbClr val="000000"/>
                        </a:solidFill>
                        <a:effectLst/>
                        <a:latin typeface="Calibri"/>
                      </a:endParaRPr>
                    </a:p>
                  </a:txBody>
                  <a:tcPr marL="9525" marR="9525" marT="9525" marB="0" anchor="b">
                    <a:noFill/>
                  </a:tcPr>
                </a:tc>
                <a:tc>
                  <a:txBody>
                    <a:bodyPr/>
                    <a:lstStyle/>
                    <a:p>
                      <a:pPr algn="r" fontAlgn="b"/>
                      <a:r>
                        <a:rPr lang="es-ES" sz="1200" u="none" strike="noStrike">
                          <a:effectLst/>
                        </a:rPr>
                        <a:t>-0.2%</a:t>
                      </a:r>
                      <a:endParaRPr lang="es-ES" sz="1200" b="1" i="0" u="none" strike="noStrike">
                        <a:solidFill>
                          <a:srgbClr val="000000"/>
                        </a:solidFill>
                        <a:effectLst/>
                        <a:latin typeface="Calibri"/>
                      </a:endParaRPr>
                    </a:p>
                  </a:txBody>
                  <a:tcPr marL="9525" marR="9525" marT="9525" marB="0" anchor="b">
                    <a:noFill/>
                  </a:tcPr>
                </a:tc>
              </a:tr>
              <a:tr h="190500">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r>
              <a:tr h="190500">
                <a:tc>
                  <a:txBody>
                    <a:bodyPr/>
                    <a:lstStyle/>
                    <a:p>
                      <a:pPr algn="l" fontAlgn="b"/>
                      <a:r>
                        <a:rPr lang="es-ES" sz="1200" b="1" u="none" strike="noStrike" dirty="0">
                          <a:effectLst/>
                        </a:rPr>
                        <a:t>Ingresos de Capital</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4.44</a:t>
                      </a:r>
                      <a:endParaRPr lang="es-ES" sz="1200" b="1" i="0" u="none" strike="noStrike" dirty="0">
                        <a:solidFill>
                          <a:srgbClr val="000000"/>
                        </a:solidFill>
                        <a:effectLst/>
                        <a:latin typeface="Calibri"/>
                      </a:endParaRPr>
                    </a:p>
                  </a:txBody>
                  <a:tcPr marL="9525" marR="9525" marT="9525" marB="0" anchor="b">
                    <a:noFill/>
                  </a:tcPr>
                </a:tc>
                <a:tc>
                  <a:txBody>
                    <a:bodyPr/>
                    <a:lstStyle/>
                    <a:p>
                      <a:pPr algn="ctr" fontAlgn="b"/>
                      <a:r>
                        <a:rPr lang="es-ES" sz="1200" b="1" u="none" strike="noStrike" dirty="0">
                          <a:effectLst/>
                        </a:rPr>
                        <a:t>-</a:t>
                      </a:r>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r>
              <a:tr h="190500">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ctr"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r>
              <a:tr h="190500">
                <a:tc>
                  <a:txBody>
                    <a:bodyPr/>
                    <a:lstStyle/>
                    <a:p>
                      <a:pPr algn="l" fontAlgn="b"/>
                      <a:r>
                        <a:rPr lang="es-ES" sz="1200" b="1" u="none" strike="noStrike" dirty="0">
                          <a:effectLst/>
                        </a:rPr>
                        <a:t>Producto Interno Bruto</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274,582.10</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306,212.20</a:t>
                      </a:r>
                      <a:endParaRPr lang="es-ES" sz="1200" b="1" i="0" u="none" strike="noStrike" dirty="0">
                        <a:solidFill>
                          <a:srgbClr val="000000"/>
                        </a:solidFill>
                        <a:effectLst/>
                        <a:latin typeface="Calibri"/>
                      </a:endParaRPr>
                    </a:p>
                  </a:txBody>
                  <a:tcPr marL="9525" marR="9525" marT="9525" marB="0" anchor="b">
                    <a:noFill/>
                  </a:tcPr>
                </a:tc>
                <a:tc>
                  <a:txBody>
                    <a:bodyPr/>
                    <a:lstStyle/>
                    <a:p>
                      <a:pPr algn="r" fontAlgn="b"/>
                      <a:r>
                        <a:rPr lang="es-ES" sz="1200" b="1" u="none" strike="noStrike" dirty="0">
                          <a:effectLst/>
                        </a:rPr>
                        <a:t>11.5%</a:t>
                      </a:r>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1" i="0" u="none" strike="noStrike" dirty="0">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r>
              <a:tr h="190500">
                <a:tc gridSpan="2">
                  <a:txBody>
                    <a:bodyPr/>
                    <a:lstStyle/>
                    <a:p>
                      <a:pPr algn="l" fontAlgn="b"/>
                      <a:r>
                        <a:rPr lang="es-ES" sz="1000" u="none" strike="noStrike">
                          <a:effectLst/>
                        </a:rPr>
                        <a:t>1/ comprende DAI, ATP, 35% de soberanía e IVA de las importaciones.</a:t>
                      </a:r>
                      <a:endParaRPr lang="es-ES" sz="1000" b="0" i="0" u="none" strike="noStrike">
                        <a:solidFill>
                          <a:srgbClr val="000000"/>
                        </a:solidFill>
                        <a:effectLst/>
                        <a:latin typeface="Calibri"/>
                      </a:endParaRPr>
                    </a:p>
                  </a:txBody>
                  <a:tcPr marL="9525" marR="9525" marT="9525" marB="0" anchor="b">
                    <a:noFill/>
                  </a:tcPr>
                </a:tc>
                <a:tc hMerge="1">
                  <a:txBody>
                    <a:bodyPr/>
                    <a:lstStyle/>
                    <a:p>
                      <a:endParaRPr lang="es-ES"/>
                    </a:p>
                  </a:txBody>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r>
              <a:tr h="190500">
                <a:tc gridSpan="2">
                  <a:txBody>
                    <a:bodyPr/>
                    <a:lstStyle/>
                    <a:p>
                      <a:pPr algn="l" fontAlgn="b"/>
                      <a:r>
                        <a:rPr lang="es-ES" sz="1000" u="none" strike="noStrike">
                          <a:effectLst/>
                        </a:rPr>
                        <a:t>Fuente: Elaboración propia con cifras del MHCP</a:t>
                      </a:r>
                      <a:endParaRPr lang="es-ES" sz="1000" b="0" i="0" u="none" strike="noStrike">
                        <a:solidFill>
                          <a:srgbClr val="000000"/>
                        </a:solidFill>
                        <a:effectLst/>
                        <a:latin typeface="Calibri"/>
                      </a:endParaRPr>
                    </a:p>
                  </a:txBody>
                  <a:tcPr marL="9525" marR="9525" marT="9525" marB="0" anchor="b">
                    <a:noFill/>
                  </a:tcPr>
                </a:tc>
                <a:tc hMerge="1">
                  <a:txBody>
                    <a:bodyPr/>
                    <a:lstStyle/>
                    <a:p>
                      <a:endParaRPr lang="es-ES"/>
                    </a:p>
                  </a:txBody>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a:solidFill>
                          <a:srgbClr val="000000"/>
                        </a:solidFill>
                        <a:effectLst/>
                        <a:latin typeface="Calibri"/>
                      </a:endParaRPr>
                    </a:p>
                  </a:txBody>
                  <a:tcPr marL="9525" marR="9525" marT="9525" marB="0" anchor="b">
                    <a:noFill/>
                  </a:tcPr>
                </a:tc>
                <a:tc>
                  <a:txBody>
                    <a:bodyPr/>
                    <a:lstStyle/>
                    <a:p>
                      <a:pPr algn="l" fontAlgn="b"/>
                      <a:endParaRPr lang="es-ES" sz="1200" b="0" i="0" u="none" strike="noStrike" dirty="0">
                        <a:solidFill>
                          <a:srgbClr val="000000"/>
                        </a:solidFill>
                        <a:effectLst/>
                        <a:latin typeface="Calibri"/>
                      </a:endParaRPr>
                    </a:p>
                  </a:txBody>
                  <a:tcPr marL="9525" marR="9525" marT="9525" marB="0" anchor="b">
                    <a:noFill/>
                  </a:tcPr>
                </a:tc>
              </a:tr>
            </a:tbl>
          </a:graphicData>
        </a:graphic>
      </p:graphicFrame>
    </p:spTree>
    <p:extLst>
      <p:ext uri="{BB962C8B-B14F-4D97-AF65-F5344CB8AC3E}">
        <p14:creationId xmlns:p14="http://schemas.microsoft.com/office/powerpoint/2010/main" val="3159882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143000"/>
          </a:xfrm>
        </p:spPr>
        <p:txBody>
          <a:bodyPr>
            <a:normAutofit/>
          </a:bodyPr>
          <a:lstStyle/>
          <a:p>
            <a:r>
              <a:rPr lang="es-ES_tradnl" sz="3200" dirty="0" smtClean="0">
                <a:latin typeface="Century Gothic" pitchFamily="34" charset="0"/>
              </a:rPr>
              <a:t>Balance Presupuestario</a:t>
            </a:r>
            <a:endParaRPr lang="es-NI" sz="2000" dirty="0">
              <a:latin typeface="Century Gothic" pitchFamily="34" charset="0"/>
            </a:endParaRPr>
          </a:p>
        </p:txBody>
      </p:sp>
      <p:sp>
        <p:nvSpPr>
          <p:cNvPr id="6" name="2 Marcador de contenido"/>
          <p:cNvSpPr txBox="1">
            <a:spLocks/>
          </p:cNvSpPr>
          <p:nvPr/>
        </p:nvSpPr>
        <p:spPr>
          <a:xfrm>
            <a:off x="467544" y="1052736"/>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s-ES_tradnl" sz="1800" dirty="0" smtClean="0">
                <a:latin typeface="Century Gothic" pitchFamily="34" charset="0"/>
              </a:rPr>
              <a:t>El gobierno mantendrá su política de consolidación fiscal, experimentando en 2014 un déficit fiscal después de donaciones del orden de 0,1 puntos del PIB. </a:t>
            </a:r>
            <a:endParaRPr lang="es-NI" sz="2000" dirty="0">
              <a:latin typeface="Century Gothic" pitchFamily="34" charset="0"/>
            </a:endParaRPr>
          </a:p>
        </p:txBody>
      </p:sp>
      <p:sp>
        <p:nvSpPr>
          <p:cNvPr id="9" name="8 Rectángulo"/>
          <p:cNvSpPr/>
          <p:nvPr/>
        </p:nvSpPr>
        <p:spPr>
          <a:xfrm rot="10800000">
            <a:off x="1801074" y="6597352"/>
            <a:ext cx="7172577" cy="7200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NI"/>
          </a:p>
        </p:txBody>
      </p:sp>
      <p:pic>
        <p:nvPicPr>
          <p:cNvPr id="10" name="Picture 3" descr="K:\MANUAL DE MARCA IEEPP\LOGO - VARIACIONES\variaciones de color - logo\Variantes de color del logo y sus elementos\colores\Logo nombre completo (en azul)\IEEPPlogo-nombrecompletoazu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78780"/>
            <a:ext cx="1377315" cy="64865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3 Marcador de contenido"/>
          <p:cNvGraphicFramePr>
            <a:graphicFrameLocks noGrp="1"/>
          </p:cNvGraphicFramePr>
          <p:nvPr>
            <p:ph idx="1"/>
            <p:extLst>
              <p:ext uri="{D42A27DB-BD31-4B8C-83A1-F6EECF244321}">
                <p14:modId xmlns:p14="http://schemas.microsoft.com/office/powerpoint/2010/main" val="360997040"/>
              </p:ext>
            </p:extLst>
          </p:nvPr>
        </p:nvGraphicFramePr>
        <p:xfrm>
          <a:off x="827584" y="1916832"/>
          <a:ext cx="7128791" cy="4525365"/>
        </p:xfrm>
        <a:graphic>
          <a:graphicData uri="http://schemas.openxmlformats.org/drawingml/2006/table">
            <a:tbl>
              <a:tblPr>
                <a:tableStyleId>{5C22544A-7EE6-4342-B048-85BDC9FD1C3A}</a:tableStyleId>
              </a:tblPr>
              <a:tblGrid>
                <a:gridCol w="3989168"/>
                <a:gridCol w="1588280"/>
                <a:gridCol w="1551343"/>
              </a:tblGrid>
              <a:tr h="169120">
                <a:tc gridSpan="3">
                  <a:txBody>
                    <a:bodyPr/>
                    <a:lstStyle/>
                    <a:p>
                      <a:pPr algn="ctr" fontAlgn="b"/>
                      <a:r>
                        <a:rPr lang="es-ES" sz="1200" b="1" u="none" strike="noStrike" dirty="0">
                          <a:effectLst/>
                        </a:rPr>
                        <a:t>Balance Presupuestario del Gobierno Central 2014 </a:t>
                      </a:r>
                      <a:endParaRPr lang="es-ES" sz="1200" b="1" i="0" u="none" strike="noStrike" dirty="0">
                        <a:solidFill>
                          <a:srgbClr val="000000"/>
                        </a:solidFill>
                        <a:effectLst/>
                        <a:latin typeface="Century Gothic"/>
                      </a:endParaRPr>
                    </a:p>
                  </a:txBody>
                  <a:tcPr marL="8053" marR="8053" marT="8053" marB="0" anchor="b">
                    <a:noFill/>
                  </a:tcPr>
                </a:tc>
                <a:tc hMerge="1">
                  <a:txBody>
                    <a:bodyPr/>
                    <a:lstStyle/>
                    <a:p>
                      <a:endParaRPr lang="es-ES"/>
                    </a:p>
                  </a:txBody>
                  <a:tcPr/>
                </a:tc>
                <a:tc hMerge="1">
                  <a:txBody>
                    <a:bodyPr/>
                    <a:lstStyle/>
                    <a:p>
                      <a:endParaRPr lang="es-ES"/>
                    </a:p>
                  </a:txBody>
                  <a:tcPr/>
                </a:tc>
              </a:tr>
              <a:tr h="161066">
                <a:tc gridSpan="3">
                  <a:txBody>
                    <a:bodyPr/>
                    <a:lstStyle/>
                    <a:p>
                      <a:pPr algn="ctr" fontAlgn="b"/>
                      <a:r>
                        <a:rPr lang="es-ES" sz="1100" b="1" u="none" strike="noStrike" dirty="0">
                          <a:effectLst/>
                        </a:rPr>
                        <a:t>(millones de córdobas corrientes)</a:t>
                      </a:r>
                      <a:endParaRPr lang="es-ES" sz="1100" b="1" i="1" u="none" strike="noStrike" dirty="0">
                        <a:solidFill>
                          <a:srgbClr val="000000"/>
                        </a:solidFill>
                        <a:effectLst/>
                        <a:latin typeface="Century Gothic"/>
                      </a:endParaRPr>
                    </a:p>
                  </a:txBody>
                  <a:tcPr marL="8053" marR="8053" marT="8053" marB="0" anchor="b">
                    <a:noFill/>
                  </a:tcPr>
                </a:tc>
                <a:tc hMerge="1">
                  <a:txBody>
                    <a:bodyPr/>
                    <a:lstStyle/>
                    <a:p>
                      <a:endParaRPr lang="es-ES"/>
                    </a:p>
                  </a:txBody>
                  <a:tcPr/>
                </a:tc>
                <a:tc hMerge="1">
                  <a:txBody>
                    <a:bodyPr/>
                    <a:lstStyle/>
                    <a:p>
                      <a:endParaRPr lang="es-ES"/>
                    </a:p>
                  </a:txBody>
                  <a:tcPr/>
                </a:tc>
              </a:tr>
              <a:tr h="169120">
                <a:tc>
                  <a:txBody>
                    <a:bodyPr/>
                    <a:lstStyle/>
                    <a:p>
                      <a:pPr algn="l" fontAlgn="b"/>
                      <a:r>
                        <a:rPr lang="es-ES" sz="1200" b="1" u="none" strike="noStrike" dirty="0">
                          <a:effectLst/>
                        </a:rPr>
                        <a:t>Concepto</a:t>
                      </a:r>
                      <a:endParaRPr lang="es-ES" sz="1200" b="1" i="0" u="none" strike="noStrike" dirty="0">
                        <a:solidFill>
                          <a:srgbClr val="000000"/>
                        </a:solidFill>
                        <a:effectLst/>
                        <a:latin typeface="Calibri"/>
                      </a:endParaRPr>
                    </a:p>
                  </a:txBody>
                  <a:tcPr marL="8053" marR="8053" marT="8053" marB="0" anchor="b">
                    <a:lnB w="12700" cap="flat" cmpd="sng" algn="ctr">
                      <a:solidFill>
                        <a:schemeClr val="tx1"/>
                      </a:solidFill>
                      <a:prstDash val="solid"/>
                      <a:round/>
                      <a:headEnd type="none" w="med" len="med"/>
                      <a:tailEnd type="none" w="med" len="med"/>
                    </a:lnB>
                    <a:noFill/>
                  </a:tcPr>
                </a:tc>
                <a:tc>
                  <a:txBody>
                    <a:bodyPr/>
                    <a:lstStyle/>
                    <a:p>
                      <a:pPr algn="ctr" fontAlgn="b"/>
                      <a:r>
                        <a:rPr lang="es-ES" sz="1200" b="1" u="none" strike="noStrike" dirty="0">
                          <a:effectLst/>
                        </a:rPr>
                        <a:t>2014</a:t>
                      </a:r>
                      <a:endParaRPr lang="es-ES" sz="1200" b="1" i="0" u="none" strike="noStrike" dirty="0">
                        <a:solidFill>
                          <a:srgbClr val="000000"/>
                        </a:solidFill>
                        <a:effectLst/>
                        <a:latin typeface="Calibri"/>
                      </a:endParaRPr>
                    </a:p>
                  </a:txBody>
                  <a:tcPr marL="8053" marR="8053" marT="8053" marB="0" anchor="b">
                    <a:lnB w="12700" cap="flat" cmpd="sng" algn="ctr">
                      <a:solidFill>
                        <a:schemeClr val="tx1"/>
                      </a:solidFill>
                      <a:prstDash val="solid"/>
                      <a:round/>
                      <a:headEnd type="none" w="med" len="med"/>
                      <a:tailEnd type="none" w="med" len="med"/>
                    </a:lnB>
                    <a:noFill/>
                  </a:tcPr>
                </a:tc>
                <a:tc>
                  <a:txBody>
                    <a:bodyPr/>
                    <a:lstStyle/>
                    <a:p>
                      <a:pPr algn="ctr" fontAlgn="b"/>
                      <a:r>
                        <a:rPr lang="es-ES" sz="1200" b="1" u="none" strike="noStrike" dirty="0">
                          <a:effectLst/>
                        </a:rPr>
                        <a:t>% PIB</a:t>
                      </a:r>
                      <a:endParaRPr lang="es-ES" sz="1200" b="1" i="0" u="none" strike="noStrike" dirty="0">
                        <a:solidFill>
                          <a:srgbClr val="000000"/>
                        </a:solidFill>
                        <a:effectLst/>
                        <a:latin typeface="Calibri"/>
                      </a:endParaRPr>
                    </a:p>
                  </a:txBody>
                  <a:tcPr marL="8053" marR="8053" marT="8053" marB="0" anchor="b">
                    <a:lnB w="12700" cap="flat" cmpd="sng" algn="ctr">
                      <a:solidFill>
                        <a:schemeClr val="tx1"/>
                      </a:solidFill>
                      <a:prstDash val="solid"/>
                      <a:round/>
                      <a:headEnd type="none" w="med" len="med"/>
                      <a:tailEnd type="none" w="med" len="med"/>
                    </a:lnB>
                    <a:noFill/>
                  </a:tcPr>
                </a:tc>
              </a:tr>
              <a:tr h="161066">
                <a:tc>
                  <a:txBody>
                    <a:bodyPr/>
                    <a:lstStyle/>
                    <a:p>
                      <a:pPr algn="l" rtl="0" fontAlgn="b"/>
                      <a:r>
                        <a:rPr lang="es-ES" sz="1100" b="1" u="none" strike="noStrike" dirty="0">
                          <a:effectLst/>
                        </a:rPr>
                        <a:t>Ingresos Totales (1)</a:t>
                      </a:r>
                      <a:endParaRPr lang="es-ES" sz="1100" b="1" i="0" u="none" strike="noStrike" dirty="0">
                        <a:solidFill>
                          <a:srgbClr val="000000"/>
                        </a:solidFill>
                        <a:effectLst/>
                        <a:latin typeface="Calibri"/>
                      </a:endParaRPr>
                    </a:p>
                  </a:txBody>
                  <a:tcPr marL="8053" marR="8053" marT="8053" marB="0" anchor="b">
                    <a:lnT w="12700" cap="flat" cmpd="sng" algn="ctr">
                      <a:solidFill>
                        <a:schemeClr val="tx1"/>
                      </a:solidFill>
                      <a:prstDash val="solid"/>
                      <a:round/>
                      <a:headEnd type="none" w="med" len="med"/>
                      <a:tailEnd type="none" w="med" len="med"/>
                    </a:lnT>
                    <a:noFill/>
                  </a:tcPr>
                </a:tc>
                <a:tc>
                  <a:txBody>
                    <a:bodyPr/>
                    <a:lstStyle/>
                    <a:p>
                      <a:pPr algn="ctr" fontAlgn="b"/>
                      <a:r>
                        <a:rPr lang="es-ES" sz="1100" b="1" u="none" strike="noStrike" dirty="0">
                          <a:effectLst/>
                        </a:rPr>
                        <a:t>52,081.47</a:t>
                      </a:r>
                      <a:endParaRPr lang="es-ES" sz="1100" b="1" i="0" u="none" strike="noStrike" dirty="0">
                        <a:solidFill>
                          <a:srgbClr val="000000"/>
                        </a:solidFill>
                        <a:effectLst/>
                        <a:latin typeface="Calibri"/>
                      </a:endParaRPr>
                    </a:p>
                  </a:txBody>
                  <a:tcPr marL="8053" marR="8053" marT="8053" marB="0" anchor="b">
                    <a:lnT w="12700" cap="flat" cmpd="sng" algn="ctr">
                      <a:solidFill>
                        <a:schemeClr val="tx1"/>
                      </a:solidFill>
                      <a:prstDash val="solid"/>
                      <a:round/>
                      <a:headEnd type="none" w="med" len="med"/>
                      <a:tailEnd type="none" w="med" len="med"/>
                    </a:lnT>
                    <a:noFill/>
                  </a:tcPr>
                </a:tc>
                <a:tc>
                  <a:txBody>
                    <a:bodyPr/>
                    <a:lstStyle/>
                    <a:p>
                      <a:pPr algn="ctr" fontAlgn="b"/>
                      <a:r>
                        <a:rPr lang="es-ES" sz="1100" b="1" u="none" strike="noStrike" dirty="0">
                          <a:effectLst/>
                        </a:rPr>
                        <a:t>17.0%</a:t>
                      </a:r>
                      <a:endParaRPr lang="es-ES" sz="1100" b="1" i="0" u="none" strike="noStrike" dirty="0">
                        <a:solidFill>
                          <a:srgbClr val="000000"/>
                        </a:solidFill>
                        <a:effectLst/>
                        <a:latin typeface="Calibri"/>
                      </a:endParaRPr>
                    </a:p>
                  </a:txBody>
                  <a:tcPr marL="8053" marR="8053" marT="8053" marB="0" anchor="b">
                    <a:lnT w="12700" cap="flat" cmpd="sng" algn="ctr">
                      <a:solidFill>
                        <a:schemeClr val="tx1"/>
                      </a:solidFill>
                      <a:prstDash val="solid"/>
                      <a:round/>
                      <a:headEnd type="none" w="med" len="med"/>
                      <a:tailEnd type="none" w="med" len="med"/>
                    </a:lnT>
                    <a:noFill/>
                  </a:tcPr>
                </a:tc>
              </a:tr>
              <a:tr h="161066">
                <a:tc>
                  <a:txBody>
                    <a:bodyPr/>
                    <a:lstStyle/>
                    <a:p>
                      <a:pPr algn="l" fontAlgn="b"/>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0.0%</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b="1" u="none" strike="noStrike" dirty="0">
                          <a:effectLst/>
                        </a:rPr>
                        <a:t>Ingresos Corrientes</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52,081.47</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17.0%</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u="none" strike="noStrike" dirty="0">
                          <a:effectLst/>
                        </a:rPr>
                        <a:t>Ingresos Tributarios</a:t>
                      </a:r>
                      <a:endParaRPr lang="es-ES" sz="1100" b="0" i="0" u="none" strike="noStrike" dirty="0">
                        <a:solidFill>
                          <a:srgbClr val="000000"/>
                        </a:solidFill>
                        <a:effectLst/>
                        <a:latin typeface="Calibri"/>
                      </a:endParaRPr>
                    </a:p>
                  </a:txBody>
                  <a:tcPr marL="72480" marR="8053" marT="8053" marB="0" anchor="b">
                    <a:noFill/>
                  </a:tcPr>
                </a:tc>
                <a:tc>
                  <a:txBody>
                    <a:bodyPr/>
                    <a:lstStyle/>
                    <a:p>
                      <a:pPr algn="ctr" fontAlgn="b"/>
                      <a:r>
                        <a:rPr lang="es-ES" sz="1100" u="none" strike="noStrike" dirty="0">
                          <a:effectLst/>
                        </a:rPr>
                        <a:t>48,265.17</a:t>
                      </a:r>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15.8%</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u="none" strike="noStrike" dirty="0">
                          <a:effectLst/>
                        </a:rPr>
                        <a:t>Ingresos no Tributarios</a:t>
                      </a:r>
                      <a:endParaRPr lang="es-ES" sz="1100" b="0" i="0" u="none" strike="noStrike" dirty="0">
                        <a:solidFill>
                          <a:srgbClr val="000000"/>
                        </a:solidFill>
                        <a:effectLst/>
                        <a:latin typeface="Calibri"/>
                      </a:endParaRPr>
                    </a:p>
                  </a:txBody>
                  <a:tcPr marL="72480" marR="8053" marT="8053" marB="0" anchor="b">
                    <a:noFill/>
                  </a:tcPr>
                </a:tc>
                <a:tc>
                  <a:txBody>
                    <a:bodyPr/>
                    <a:lstStyle/>
                    <a:p>
                      <a:pPr algn="ctr" fontAlgn="b"/>
                      <a:r>
                        <a:rPr lang="es-ES" sz="1100" u="none" strike="noStrike" dirty="0">
                          <a:effectLst/>
                        </a:rPr>
                        <a:t>3,681.49</a:t>
                      </a:r>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1.2%</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u="none" strike="noStrike" dirty="0">
                          <a:effectLst/>
                        </a:rPr>
                        <a:t>Rentas de la Propiedad</a:t>
                      </a:r>
                      <a:endParaRPr lang="es-ES" sz="1100" b="0" i="0" u="none" strike="noStrike" dirty="0">
                        <a:solidFill>
                          <a:srgbClr val="000000"/>
                        </a:solidFill>
                        <a:effectLst/>
                        <a:latin typeface="Calibri"/>
                      </a:endParaRPr>
                    </a:p>
                  </a:txBody>
                  <a:tcPr marL="72480" marR="8053" marT="8053" marB="0" anchor="b">
                    <a:noFill/>
                  </a:tcPr>
                </a:tc>
                <a:tc>
                  <a:txBody>
                    <a:bodyPr/>
                    <a:lstStyle/>
                    <a:p>
                      <a:pPr algn="ctr" fontAlgn="b"/>
                      <a:r>
                        <a:rPr lang="es-ES" sz="1100" u="none" strike="noStrike" dirty="0">
                          <a:effectLst/>
                        </a:rPr>
                        <a:t>89.81</a:t>
                      </a:r>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0.0%</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u="none" strike="noStrike" dirty="0">
                          <a:effectLst/>
                        </a:rPr>
                        <a:t>Transferencias Corrientes</a:t>
                      </a:r>
                      <a:endParaRPr lang="es-ES" sz="1100" b="0" i="0" u="none" strike="noStrike" dirty="0">
                        <a:solidFill>
                          <a:srgbClr val="000000"/>
                        </a:solidFill>
                        <a:effectLst/>
                        <a:latin typeface="Calibri"/>
                      </a:endParaRPr>
                    </a:p>
                  </a:txBody>
                  <a:tcPr marL="72480" marR="8053" marT="8053" marB="0" anchor="b">
                    <a:noFill/>
                  </a:tcPr>
                </a:tc>
                <a:tc>
                  <a:txBody>
                    <a:bodyPr/>
                    <a:lstStyle/>
                    <a:p>
                      <a:pPr algn="ctr" fontAlgn="b"/>
                      <a:r>
                        <a:rPr lang="es-ES" sz="1100" u="none" strike="noStrike" dirty="0">
                          <a:effectLst/>
                        </a:rPr>
                        <a:t>45.00</a:t>
                      </a:r>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0.0%</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b="1" u="none" strike="noStrike" dirty="0">
                          <a:effectLst/>
                        </a:rPr>
                        <a:t>Gastos Totales (2)</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55,781.04</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18.2%</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u="none" strike="noStrike" dirty="0">
                          <a:effectLst/>
                        </a:rPr>
                        <a:t>Gastos Corrientes</a:t>
                      </a:r>
                      <a:endParaRPr lang="es-ES" sz="1100" b="0" i="0" u="none" strike="noStrike" dirty="0">
                        <a:solidFill>
                          <a:srgbClr val="000000"/>
                        </a:solidFill>
                        <a:effectLst/>
                        <a:latin typeface="Calibri"/>
                      </a:endParaRPr>
                    </a:p>
                  </a:txBody>
                  <a:tcPr marL="72480" marR="8053" marT="8053" marB="0" anchor="b">
                    <a:noFill/>
                  </a:tcPr>
                </a:tc>
                <a:tc>
                  <a:txBody>
                    <a:bodyPr/>
                    <a:lstStyle/>
                    <a:p>
                      <a:pPr algn="ctr" fontAlgn="b"/>
                      <a:r>
                        <a:rPr lang="es-ES" sz="1100" u="none" strike="noStrike" dirty="0">
                          <a:effectLst/>
                        </a:rPr>
                        <a:t>41,399.14</a:t>
                      </a:r>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13.5%</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u="none" strike="noStrike" dirty="0">
                          <a:effectLst/>
                        </a:rPr>
                        <a:t>Gastos de Capital</a:t>
                      </a:r>
                      <a:endParaRPr lang="es-ES" sz="1100" b="0" i="0" u="none" strike="noStrike" dirty="0">
                        <a:solidFill>
                          <a:srgbClr val="000000"/>
                        </a:solidFill>
                        <a:effectLst/>
                        <a:latin typeface="Calibri"/>
                      </a:endParaRPr>
                    </a:p>
                  </a:txBody>
                  <a:tcPr marL="72480" marR="8053" marT="8053" marB="0" anchor="b">
                    <a:noFill/>
                  </a:tcPr>
                </a:tc>
                <a:tc>
                  <a:txBody>
                    <a:bodyPr/>
                    <a:lstStyle/>
                    <a:p>
                      <a:pPr algn="ctr" fontAlgn="b"/>
                      <a:r>
                        <a:rPr lang="es-ES" sz="1100" u="none" strike="noStrike" dirty="0">
                          <a:effectLst/>
                        </a:rPr>
                        <a:t>14,381.90</a:t>
                      </a:r>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4.7%</a:t>
                      </a:r>
                      <a:endParaRPr lang="es-ES" sz="1100" b="1" i="0" u="none" strike="noStrike" dirty="0">
                        <a:solidFill>
                          <a:srgbClr val="000000"/>
                        </a:solidFill>
                        <a:effectLst/>
                        <a:latin typeface="Calibri"/>
                      </a:endParaRPr>
                    </a:p>
                  </a:txBody>
                  <a:tcPr marL="8053" marR="8053" marT="8053" marB="0" anchor="b">
                    <a:noFill/>
                  </a:tcPr>
                </a:tc>
              </a:tr>
              <a:tr h="322133">
                <a:tc>
                  <a:txBody>
                    <a:bodyPr/>
                    <a:lstStyle/>
                    <a:p>
                      <a:pPr algn="l" fontAlgn="b"/>
                      <a:r>
                        <a:rPr lang="es-ES" sz="1100" b="1" u="none" strike="noStrike" dirty="0">
                          <a:effectLst/>
                        </a:rPr>
                        <a:t>Superávit o Déficit antes de Donaciones (3=2-1)</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(3,699.57)</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-1.2%</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b="1" u="none" strike="noStrike" dirty="0">
                          <a:effectLst/>
                        </a:rPr>
                        <a:t>Donaciones Externas (4)</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3,357.93</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1.1%</a:t>
                      </a:r>
                      <a:endParaRPr lang="es-ES" sz="1100" b="1" i="0" u="none" strike="noStrike" dirty="0">
                        <a:solidFill>
                          <a:srgbClr val="000000"/>
                        </a:solidFill>
                        <a:effectLst/>
                        <a:latin typeface="Calibri"/>
                      </a:endParaRPr>
                    </a:p>
                  </a:txBody>
                  <a:tcPr marL="8053" marR="8053" marT="8053" marB="0" anchor="b">
                    <a:noFill/>
                  </a:tcPr>
                </a:tc>
              </a:tr>
              <a:tr h="322133">
                <a:tc>
                  <a:txBody>
                    <a:bodyPr/>
                    <a:lstStyle/>
                    <a:p>
                      <a:pPr algn="l" fontAlgn="b"/>
                      <a:r>
                        <a:rPr lang="es-ES" sz="1100" b="1" u="none" strike="noStrike" dirty="0">
                          <a:effectLst/>
                        </a:rPr>
                        <a:t>Superávit o Déficit después de Donaciones (5=3+4)</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smtClean="0">
                          <a:effectLst/>
                        </a:rPr>
                        <a:t>(341.64)</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-0.1%</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b="1" u="none" strike="noStrike" dirty="0">
                          <a:effectLst/>
                        </a:rPr>
                        <a:t>Financiamiento Externo Neto (6)</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5,030.87</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1.6%</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b="1" u="none" strike="noStrike">
                          <a:effectLst/>
                        </a:rPr>
                        <a:t>Financiamiento Interno Neto (7)</a:t>
                      </a:r>
                      <a:endParaRPr lang="es-ES" sz="1100" b="1" i="0" u="none" strike="noStrike">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(4,689.23)</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-1.5%</a:t>
                      </a:r>
                      <a:endParaRPr lang="es-ES" sz="1100" b="1" i="0" u="none" strike="noStrike" dirty="0">
                        <a:solidFill>
                          <a:srgbClr val="000000"/>
                        </a:solidFill>
                        <a:effectLst/>
                        <a:latin typeface="Calibri"/>
                      </a:endParaRPr>
                    </a:p>
                  </a:txBody>
                  <a:tcPr marL="8053" marR="8053" marT="8053" marB="0" anchor="b">
                    <a:noFill/>
                  </a:tcPr>
                </a:tc>
              </a:tr>
              <a:tr h="161066">
                <a:tc>
                  <a:txBody>
                    <a:bodyPr/>
                    <a:lstStyle/>
                    <a:p>
                      <a:pPr algn="l" fontAlgn="b"/>
                      <a:endParaRPr lang="es-ES" sz="1100" b="0" i="0" u="none" strike="noStrike">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u="none" strike="noStrike">
                          <a:effectLst/>
                        </a:rPr>
                        <a:t>Balance Presupuestario (8=5+6+7)</a:t>
                      </a:r>
                      <a:endParaRPr lang="es-ES" sz="1100" b="0" i="0" u="none" strike="noStrike">
                        <a:solidFill>
                          <a:srgbClr val="000000"/>
                        </a:solidFill>
                        <a:effectLst/>
                        <a:latin typeface="Calibri"/>
                      </a:endParaRPr>
                    </a:p>
                  </a:txBody>
                  <a:tcPr marL="8053" marR="8053" marT="8053" marB="0" anchor="b">
                    <a:noFill/>
                  </a:tcPr>
                </a:tc>
                <a:tc>
                  <a:txBody>
                    <a:bodyPr/>
                    <a:lstStyle/>
                    <a:p>
                      <a:pPr algn="ctr" fontAlgn="b"/>
                      <a:r>
                        <a:rPr lang="es-ES" sz="1100" u="none" strike="noStrike" dirty="0">
                          <a:effectLst/>
                        </a:rPr>
                        <a:t>0.00</a:t>
                      </a:r>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r>
              <a:tr h="161066">
                <a:tc>
                  <a:txBody>
                    <a:bodyPr/>
                    <a:lstStyle/>
                    <a:p>
                      <a:pPr algn="l" fontAlgn="b"/>
                      <a:endParaRPr lang="es-ES" sz="1100" b="0" i="0" u="none" strike="noStrike">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1100" b="1" u="none" strike="noStrike">
                          <a:effectLst/>
                        </a:rPr>
                        <a:t>Producto Interno Bruto</a:t>
                      </a:r>
                      <a:endParaRPr lang="es-ES" sz="1100" b="1" i="0" u="none" strike="noStrike">
                        <a:solidFill>
                          <a:srgbClr val="000000"/>
                        </a:solidFill>
                        <a:effectLst/>
                        <a:latin typeface="Calibri"/>
                      </a:endParaRPr>
                    </a:p>
                  </a:txBody>
                  <a:tcPr marL="8053" marR="8053" marT="8053" marB="0" anchor="b">
                    <a:noFill/>
                  </a:tcPr>
                </a:tc>
                <a:tc>
                  <a:txBody>
                    <a:bodyPr/>
                    <a:lstStyle/>
                    <a:p>
                      <a:pPr algn="ctr" fontAlgn="b"/>
                      <a:r>
                        <a:rPr lang="es-ES" sz="1100" b="1" u="none" strike="noStrike" dirty="0">
                          <a:effectLst/>
                        </a:rPr>
                        <a:t>306,212.20</a:t>
                      </a:r>
                      <a:endParaRPr lang="es-ES" sz="1100" b="1" i="0" u="none" strike="noStrike" dirty="0">
                        <a:solidFill>
                          <a:srgbClr val="000000"/>
                        </a:solidFill>
                        <a:effectLst/>
                        <a:latin typeface="Calibri"/>
                      </a:endParaRPr>
                    </a:p>
                  </a:txBody>
                  <a:tcPr marL="8053" marR="8053" marT="8053" marB="0" anchor="b">
                    <a:noFill/>
                  </a:tcPr>
                </a:tc>
                <a:tc>
                  <a:txBody>
                    <a:bodyPr/>
                    <a:lstStyle/>
                    <a:p>
                      <a:pPr algn="ctr" fontAlgn="b"/>
                      <a:endParaRPr lang="es-ES" sz="1100" b="0" i="0" u="none" strike="noStrike" dirty="0">
                        <a:solidFill>
                          <a:srgbClr val="000000"/>
                        </a:solidFill>
                        <a:effectLst/>
                        <a:latin typeface="Calibri"/>
                      </a:endParaRPr>
                    </a:p>
                  </a:txBody>
                  <a:tcPr marL="8053" marR="8053" marT="8053" marB="0" anchor="b">
                    <a:noFill/>
                  </a:tcPr>
                </a:tc>
              </a:tr>
              <a:tr h="161066">
                <a:tc>
                  <a:txBody>
                    <a:bodyPr/>
                    <a:lstStyle/>
                    <a:p>
                      <a:pPr algn="l" fontAlgn="b"/>
                      <a:r>
                        <a:rPr lang="es-ES" sz="800" u="none" strike="noStrike">
                          <a:effectLst/>
                        </a:rPr>
                        <a:t>Fuente: MHCP</a:t>
                      </a:r>
                      <a:endParaRPr lang="es-ES" sz="800" b="0" i="0" u="none" strike="noStrike">
                        <a:solidFill>
                          <a:srgbClr val="000000"/>
                        </a:solidFill>
                        <a:effectLst/>
                        <a:latin typeface="Calibri"/>
                      </a:endParaRPr>
                    </a:p>
                  </a:txBody>
                  <a:tcPr marL="8053" marR="8053" marT="8053" marB="0" anchor="b">
                    <a:noFill/>
                  </a:tcPr>
                </a:tc>
                <a:tc>
                  <a:txBody>
                    <a:bodyPr/>
                    <a:lstStyle/>
                    <a:p>
                      <a:pPr algn="l" fontAlgn="b"/>
                      <a:endParaRPr lang="es-ES" sz="900" b="0" i="0" u="none" strike="noStrike" dirty="0">
                        <a:solidFill>
                          <a:srgbClr val="000000"/>
                        </a:solidFill>
                        <a:effectLst/>
                        <a:latin typeface="Calibri"/>
                      </a:endParaRPr>
                    </a:p>
                  </a:txBody>
                  <a:tcPr marL="8053" marR="8053" marT="8053" marB="0" anchor="b">
                    <a:noFill/>
                  </a:tcPr>
                </a:tc>
                <a:tc>
                  <a:txBody>
                    <a:bodyPr/>
                    <a:lstStyle/>
                    <a:p>
                      <a:pPr algn="l" fontAlgn="b"/>
                      <a:endParaRPr lang="es-ES" sz="900" b="0" i="0" u="none" strike="noStrike" dirty="0">
                        <a:solidFill>
                          <a:srgbClr val="000000"/>
                        </a:solidFill>
                        <a:effectLst/>
                        <a:latin typeface="Calibri"/>
                      </a:endParaRPr>
                    </a:p>
                  </a:txBody>
                  <a:tcPr marL="8053" marR="8053" marT="8053" marB="0" anchor="b">
                    <a:noFill/>
                  </a:tcPr>
                </a:tc>
              </a:tr>
            </a:tbl>
          </a:graphicData>
        </a:graphic>
      </p:graphicFrame>
    </p:spTree>
    <p:extLst>
      <p:ext uri="{BB962C8B-B14F-4D97-AF65-F5344CB8AC3E}">
        <p14:creationId xmlns:p14="http://schemas.microsoft.com/office/powerpoint/2010/main" val="2781686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7104</TotalTime>
  <Words>4567</Words>
  <Application>Microsoft Office PowerPoint</Application>
  <PresentationFormat>Presentación en pantalla (4:3)</PresentationFormat>
  <Paragraphs>1032</Paragraphs>
  <Slides>43</Slides>
  <Notes>0</Notes>
  <HiddenSlides>0</HiddenSlides>
  <MMClips>0</MMClips>
  <ScaleCrop>false</ScaleCrop>
  <HeadingPairs>
    <vt:vector size="4" baseType="variant">
      <vt:variant>
        <vt:lpstr>Tema</vt:lpstr>
      </vt:variant>
      <vt:variant>
        <vt:i4>1</vt:i4>
      </vt:variant>
      <vt:variant>
        <vt:lpstr>Títulos de diapositiva</vt:lpstr>
      </vt:variant>
      <vt:variant>
        <vt:i4>43</vt:i4>
      </vt:variant>
    </vt:vector>
  </HeadingPairs>
  <TitlesOfParts>
    <vt:vector size="44" baseType="lpstr">
      <vt:lpstr>Tema de Office</vt:lpstr>
      <vt:lpstr>Proyecto de Presupuesto General de la República 2014: Consideraciones preliminares </vt:lpstr>
      <vt:lpstr>Contenido a Tratar: </vt:lpstr>
      <vt:lpstr>Consideraciones Generales:  Supuestos macroeconómicos, fuentes de financiamiento y el balance presupuestario.</vt:lpstr>
      <vt:lpstr>  El gobierno basa sus estimaciones de ingresos y gastos sobre los siguientes supuestos macroeconómicos: </vt:lpstr>
      <vt:lpstr>  Consideraciones sobre los supuestos macroeconómicos: </vt:lpstr>
      <vt:lpstr>  Consideraciones sobre los supuestos macroeconómicos: </vt:lpstr>
      <vt:lpstr>Fuentes de Financiamiento</vt:lpstr>
      <vt:lpstr>Fuentes de Financiamiento (continuación)</vt:lpstr>
      <vt:lpstr>Balance Presupuestario</vt:lpstr>
      <vt:lpstr>El gobierno prevee que los ingresos fiscales continuarán creciendo en proporción al PIB, aunque a un menor ritmo. Los gastos experimentarán un aumento a partir de 2014, empujando consigo el déficit fiscal. La principal razón: el aumento de la masa salarial.</vt:lpstr>
      <vt:lpstr>Consideraciones sobre el presupuesto de ingresos:  Los límites de la recaudación</vt:lpstr>
      <vt:lpstr>La proyección de ingresos tributarios continúa siendo conservadora. Aunque las autoridades esperan que la recaudación crezca más que el PIB en 2014 y 2015, en la medida que surtan efecto pleno las disposiciones de la LCT. </vt:lpstr>
      <vt:lpstr>Sin embargo, la LCT aportará menos a la recaudación en relación a reformas de años anteriores, por lo que las perspectivas de gastos se mantienen estables.</vt:lpstr>
      <vt:lpstr>La Ley de Concertación Tributaria aportará menos a la recaudación en relación a reformas de años anteriores. Cómo financiamos un mayor gasto?</vt:lpstr>
      <vt:lpstr>Consideraciones sobre el presupuesto de gastos:  El Impacto del Bono Solidario en el Presupuesto</vt:lpstr>
      <vt:lpstr>En relación al PIB, en 2014 el gasto primario del Gobierno Central experimentará un aumento de 5.3%. La incorporación del Bono Solidario al presupuesto de gastos explica dicho aumento, principalmente. </vt:lpstr>
      <vt:lpstr>Indiscutiblemente el Bono seguirá teniendo un impacto positivo para los hogares que se benefician directa o indirectamente del mismo. Su incorporación al presupuesto brinda seguridad a sus beneficiarios, aunque no para todos, ya que “[...] Las instituciones no presupuestadas asumirán con sus propios recursos la aborción de dicho bono”.</vt:lpstr>
      <vt:lpstr>La incorporación del bono al presupuesto aumentará la masa salarial del Gobierno en relación al PIB en 0.5 puntos. Ieepp estima que de integrarse el bono al salario de los beneficiarios, aumentaría este indicador en otros 0.5 del PIB.</vt:lpstr>
      <vt:lpstr>En ese sentido, el presupuesto de gastos se incrementa en 15.2%. Sin embargo, sin incluir el bono (el cual beneficiaría aprox. al 10.8 % de la poblacion total), este aumentaría 12.7 % (el menor crecimiento de los últimos 3 años). </vt:lpstr>
      <vt:lpstr>La absorción del bono se concentra cuatro instituciones: MINED (49%), MINSA (24%), MIGOB (10%), MIDEF (9%). Los presupuestos de gastos de estas instituciones se vieron afectados de manera importante por el bono.</vt:lpstr>
      <vt:lpstr>En ese sentido, el presupuesto de gastos se incrementa en 15.2%. Sin embargo, sin incluir el bono, este aumentaria 12.7% (y sería el menor crecimiento de los últimos 3 años). </vt:lpstr>
      <vt:lpstr>En relación al costo de las elecciones 2014, éstas se incrementan en 79.5% respecto las elecciones 2010, así como el gasto electoral per capita con un 40.7% de aumento.</vt:lpstr>
      <vt:lpstr>Los presupuestos de Salud, Educación y Servicios Económicos</vt:lpstr>
      <vt:lpstr>Presentación de PowerPoint</vt:lpstr>
      <vt:lpstr>Presentación de PowerPoint</vt:lpstr>
      <vt:lpstr>Avances y Pendientes en Materia de Transparencia:  La necesidad de transparentar el gasto tributario y la deuda pública </vt:lpstr>
      <vt:lpstr>Algunos avances en cuanto a la disponibilidad de información…</vt:lpstr>
      <vt:lpstr>Algunos avances en cuanto a la disponibilidad de información…</vt:lpstr>
      <vt:lpstr>La LCT dio un paso adelante para transparentar el gasto tributario, que se ha constituido en privilegios fiscales permanentes. </vt:lpstr>
      <vt:lpstr>El presupuesto de deuda requiere de mayor transparencia…</vt:lpstr>
      <vt:lpstr>Conclusiones y Recomendaciones</vt:lpstr>
      <vt:lpstr>Conclusión</vt:lpstr>
      <vt:lpstr>Recomendaciones…</vt:lpstr>
      <vt:lpstr> Muchas gracias!</vt:lpstr>
      <vt:lpstr>Consideraciones sobre la Iniciativa de Reforma a la Ley 466: Ley de Transferencias Municipales</vt:lpstr>
      <vt:lpstr>Presentación de PowerPoint</vt:lpstr>
      <vt:lpstr>Presentación de PowerPoint</vt:lpstr>
      <vt:lpstr>Presentación de PowerPoint</vt:lpstr>
      <vt:lpstr> ANEXOS</vt:lpstr>
      <vt:lpstr> ANEXOS</vt:lpstr>
      <vt:lpstr>ANEXOS</vt:lpstr>
      <vt:lpstr> ANEXOS</vt:lpstr>
      <vt:lpstr> ANEXOS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Tendencias del Gasto Público y Análisis Presupuestario PGR 2013</dc:title>
  <dc:creator>Adelmo Sandino</dc:creator>
  <cp:lastModifiedBy>Sala Conferencia</cp:lastModifiedBy>
  <cp:revision>450</cp:revision>
  <dcterms:created xsi:type="dcterms:W3CDTF">2012-11-12T18:23:50Z</dcterms:created>
  <dcterms:modified xsi:type="dcterms:W3CDTF">2013-11-06T20:55:29Z</dcterms:modified>
</cp:coreProperties>
</file>